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4.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5.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6.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7.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8.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9.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10.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11.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12.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13.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14.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15.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notesSlides/notesSlide16.xml" ContentType="application/vnd.openxmlformats-officedocument.presentationml.notesSlide+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notesSlides/notesSlide17.xml" ContentType="application/vnd.openxmlformats-officedocument.presentationml.notesSlide+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notesSlides/notesSlide18.xml" ContentType="application/vnd.openxmlformats-officedocument.presentationml.notesSlide+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0"/>
  </p:notesMasterIdLst>
  <p:sldIdLst>
    <p:sldId id="256" r:id="rId2"/>
    <p:sldId id="257" r:id="rId3"/>
    <p:sldId id="260" r:id="rId4"/>
    <p:sldId id="261" r:id="rId5"/>
    <p:sldId id="262" r:id="rId6"/>
    <p:sldId id="267" r:id="rId7"/>
    <p:sldId id="276" r:id="rId8"/>
    <p:sldId id="273" r:id="rId9"/>
    <p:sldId id="270" r:id="rId10"/>
    <p:sldId id="278" r:id="rId11"/>
    <p:sldId id="277" r:id="rId12"/>
    <p:sldId id="259" r:id="rId13"/>
    <p:sldId id="265" r:id="rId14"/>
    <p:sldId id="279" r:id="rId15"/>
    <p:sldId id="274" r:id="rId16"/>
    <p:sldId id="275" r:id="rId17"/>
    <p:sldId id="272" r:id="rId18"/>
    <p:sldId id="264" r:id="rId1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435" autoAdjust="0"/>
    <p:restoredTop sz="76180" autoAdjust="0"/>
  </p:normalViewPr>
  <p:slideViewPr>
    <p:cSldViewPr snapToGrid="0" snapToObjects="1">
      <p:cViewPr>
        <p:scale>
          <a:sx n="125" d="100"/>
          <a:sy n="125" d="100"/>
        </p:scale>
        <p:origin x="-688" y="-80"/>
      </p:cViewPr>
      <p:guideLst>
        <p:guide orient="horz" pos="2160"/>
        <p:guide pos="2880"/>
      </p:guideLst>
    </p:cSldViewPr>
  </p:slideViewPr>
  <p:notesTextViewPr>
    <p:cViewPr>
      <p:scale>
        <a:sx n="140" d="100"/>
        <a:sy n="14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notesMaster" Target="notesMasters/notesMaster1.xml"/><Relationship Id="rId21" Type="http://schemas.openxmlformats.org/officeDocument/2006/relationships/printerSettings" Target="printerSettings/printerSettings1.bin"/><Relationship Id="rId22" Type="http://schemas.openxmlformats.org/officeDocument/2006/relationships/presProps" Target="presProps.xml"/><Relationship Id="rId23" Type="http://schemas.openxmlformats.org/officeDocument/2006/relationships/viewProps" Target="viewProps.xml"/><Relationship Id="rId24" Type="http://schemas.openxmlformats.org/officeDocument/2006/relationships/theme" Target="theme/theme1.xml"/><Relationship Id="rId25"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3BCD9F6-E45D-4F1B-96B1-97E99FE3EA9D}" type="doc">
      <dgm:prSet loTypeId="urn:microsoft.com/office/officeart/2005/8/layout/chevron1" loCatId="process" qsTypeId="urn:microsoft.com/office/officeart/2005/8/quickstyle/simple5" qsCatId="simple" csTypeId="urn:microsoft.com/office/officeart/2005/8/colors/accent3_2" csCatId="accent3" phldr="1"/>
      <dgm:spPr/>
      <dgm:t>
        <a:bodyPr/>
        <a:lstStyle/>
        <a:p>
          <a:endParaRPr lang="en-US"/>
        </a:p>
      </dgm:t>
    </dgm:pt>
    <dgm:pt modelId="{91BB03BD-3FDF-4891-A8E4-6AA54D73EDB4}" type="pres">
      <dgm:prSet presAssocID="{63BCD9F6-E45D-4F1B-96B1-97E99FE3EA9D}" presName="Name0" presStyleCnt="0">
        <dgm:presLayoutVars>
          <dgm:dir/>
          <dgm:animLvl val="lvl"/>
          <dgm:resizeHandles val="exact"/>
        </dgm:presLayoutVars>
      </dgm:prSet>
      <dgm:spPr/>
      <dgm:t>
        <a:bodyPr/>
        <a:lstStyle/>
        <a:p>
          <a:endParaRPr lang="en-US"/>
        </a:p>
      </dgm:t>
    </dgm:pt>
  </dgm:ptLst>
  <dgm:cxnLst>
    <dgm:cxn modelId="{D725716E-8110-9343-AA17-4B6397E1CCE6}" type="presOf" srcId="{63BCD9F6-E45D-4F1B-96B1-97E99FE3EA9D}" destId="{91BB03BD-3FDF-4891-A8E4-6AA54D73EDB4}" srcOrd="0"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63BCD9F6-E45D-4F1B-96B1-97E99FE3EA9D}" type="doc">
      <dgm:prSet loTypeId="urn:microsoft.com/office/officeart/2005/8/layout/chevron1" loCatId="process" qsTypeId="urn:microsoft.com/office/officeart/2005/8/quickstyle/simple5" qsCatId="simple" csTypeId="urn:microsoft.com/office/officeart/2005/8/colors/accent3_2" csCatId="accent3" phldr="1"/>
      <dgm:spPr/>
      <dgm:t>
        <a:bodyPr/>
        <a:lstStyle/>
        <a:p>
          <a:endParaRPr lang="en-US"/>
        </a:p>
      </dgm:t>
    </dgm:pt>
    <dgm:pt modelId="{91BB03BD-3FDF-4891-A8E4-6AA54D73EDB4}" type="pres">
      <dgm:prSet presAssocID="{63BCD9F6-E45D-4F1B-96B1-97E99FE3EA9D}" presName="Name0" presStyleCnt="0">
        <dgm:presLayoutVars>
          <dgm:dir/>
          <dgm:animLvl val="lvl"/>
          <dgm:resizeHandles val="exact"/>
        </dgm:presLayoutVars>
      </dgm:prSet>
      <dgm:spPr/>
      <dgm:t>
        <a:bodyPr/>
        <a:lstStyle/>
        <a:p>
          <a:endParaRPr lang="en-US"/>
        </a:p>
      </dgm:t>
    </dgm:pt>
  </dgm:ptLst>
  <dgm:cxnLst>
    <dgm:cxn modelId="{9C4F7D0D-E400-704B-8D21-00F1A243BEEA}" type="presOf" srcId="{63BCD9F6-E45D-4F1B-96B1-97E99FE3EA9D}" destId="{91BB03BD-3FDF-4891-A8E4-6AA54D73EDB4}" srcOrd="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63BCD9F6-E45D-4F1B-96B1-97E99FE3EA9D}" type="doc">
      <dgm:prSet loTypeId="urn:microsoft.com/office/officeart/2005/8/layout/chevron1" loCatId="process" qsTypeId="urn:microsoft.com/office/officeart/2005/8/quickstyle/simple5" qsCatId="simple" csTypeId="urn:microsoft.com/office/officeart/2005/8/colors/accent3_2" csCatId="accent3" phldr="1"/>
      <dgm:spPr/>
      <dgm:t>
        <a:bodyPr/>
        <a:lstStyle/>
        <a:p>
          <a:endParaRPr lang="en-US"/>
        </a:p>
      </dgm:t>
    </dgm:pt>
    <dgm:pt modelId="{91BB03BD-3FDF-4891-A8E4-6AA54D73EDB4}" type="pres">
      <dgm:prSet presAssocID="{63BCD9F6-E45D-4F1B-96B1-97E99FE3EA9D}" presName="Name0" presStyleCnt="0">
        <dgm:presLayoutVars>
          <dgm:dir/>
          <dgm:animLvl val="lvl"/>
          <dgm:resizeHandles val="exact"/>
        </dgm:presLayoutVars>
      </dgm:prSet>
      <dgm:spPr/>
      <dgm:t>
        <a:bodyPr/>
        <a:lstStyle/>
        <a:p>
          <a:endParaRPr lang="en-US"/>
        </a:p>
      </dgm:t>
    </dgm:pt>
  </dgm:ptLst>
  <dgm:cxnLst>
    <dgm:cxn modelId="{9E8F3D30-59B1-E24E-AFAE-B0CB547D6F0F}" type="presOf" srcId="{63BCD9F6-E45D-4F1B-96B1-97E99FE3EA9D}" destId="{91BB03BD-3FDF-4891-A8E4-6AA54D73EDB4}" srcOrd="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63BCD9F6-E45D-4F1B-96B1-97E99FE3EA9D}" type="doc">
      <dgm:prSet loTypeId="urn:microsoft.com/office/officeart/2005/8/layout/chevron1" loCatId="process" qsTypeId="urn:microsoft.com/office/officeart/2005/8/quickstyle/simple5" qsCatId="simple" csTypeId="urn:microsoft.com/office/officeart/2005/8/colors/accent3_2" csCatId="accent3" phldr="1"/>
      <dgm:spPr/>
      <dgm:t>
        <a:bodyPr/>
        <a:lstStyle/>
        <a:p>
          <a:endParaRPr lang="en-US"/>
        </a:p>
      </dgm:t>
    </dgm:pt>
    <dgm:pt modelId="{91BB03BD-3FDF-4891-A8E4-6AA54D73EDB4}" type="pres">
      <dgm:prSet presAssocID="{63BCD9F6-E45D-4F1B-96B1-97E99FE3EA9D}" presName="Name0" presStyleCnt="0">
        <dgm:presLayoutVars>
          <dgm:dir/>
          <dgm:animLvl val="lvl"/>
          <dgm:resizeHandles val="exact"/>
        </dgm:presLayoutVars>
      </dgm:prSet>
      <dgm:spPr/>
      <dgm:t>
        <a:bodyPr/>
        <a:lstStyle/>
        <a:p>
          <a:endParaRPr lang="en-US"/>
        </a:p>
      </dgm:t>
    </dgm:pt>
  </dgm:ptLst>
  <dgm:cxnLst>
    <dgm:cxn modelId="{4B314322-AA62-6F4A-AC4B-C6C0F7D22DBE}" type="presOf" srcId="{63BCD9F6-E45D-4F1B-96B1-97E99FE3EA9D}" destId="{91BB03BD-3FDF-4891-A8E4-6AA54D73EDB4}" srcOrd="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63BCD9F6-E45D-4F1B-96B1-97E99FE3EA9D}" type="doc">
      <dgm:prSet loTypeId="urn:microsoft.com/office/officeart/2005/8/layout/chevron1" loCatId="process" qsTypeId="urn:microsoft.com/office/officeart/2005/8/quickstyle/simple5" qsCatId="simple" csTypeId="urn:microsoft.com/office/officeart/2005/8/colors/accent3_2" csCatId="accent3" phldr="1"/>
      <dgm:spPr/>
      <dgm:t>
        <a:bodyPr/>
        <a:lstStyle/>
        <a:p>
          <a:endParaRPr lang="en-US"/>
        </a:p>
      </dgm:t>
    </dgm:pt>
    <dgm:pt modelId="{91BB03BD-3FDF-4891-A8E4-6AA54D73EDB4}" type="pres">
      <dgm:prSet presAssocID="{63BCD9F6-E45D-4F1B-96B1-97E99FE3EA9D}" presName="Name0" presStyleCnt="0">
        <dgm:presLayoutVars>
          <dgm:dir/>
          <dgm:animLvl val="lvl"/>
          <dgm:resizeHandles val="exact"/>
        </dgm:presLayoutVars>
      </dgm:prSet>
      <dgm:spPr/>
      <dgm:t>
        <a:bodyPr/>
        <a:lstStyle/>
        <a:p>
          <a:endParaRPr lang="en-US"/>
        </a:p>
      </dgm:t>
    </dgm:pt>
  </dgm:ptLst>
  <dgm:cxnLst>
    <dgm:cxn modelId="{D2400C25-35D5-AA46-A663-027AF24A674A}" type="presOf" srcId="{63BCD9F6-E45D-4F1B-96B1-97E99FE3EA9D}" destId="{91BB03BD-3FDF-4891-A8E4-6AA54D73EDB4}" srcOrd="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63BCD9F6-E45D-4F1B-96B1-97E99FE3EA9D}" type="doc">
      <dgm:prSet loTypeId="urn:microsoft.com/office/officeart/2005/8/layout/chevron1" loCatId="process" qsTypeId="urn:microsoft.com/office/officeart/2005/8/quickstyle/simple5" qsCatId="simple" csTypeId="urn:microsoft.com/office/officeart/2005/8/colors/accent3_2" csCatId="accent3" phldr="1"/>
      <dgm:spPr/>
      <dgm:t>
        <a:bodyPr/>
        <a:lstStyle/>
        <a:p>
          <a:endParaRPr lang="en-US"/>
        </a:p>
      </dgm:t>
    </dgm:pt>
    <dgm:pt modelId="{91BB03BD-3FDF-4891-A8E4-6AA54D73EDB4}" type="pres">
      <dgm:prSet presAssocID="{63BCD9F6-E45D-4F1B-96B1-97E99FE3EA9D}" presName="Name0" presStyleCnt="0">
        <dgm:presLayoutVars>
          <dgm:dir/>
          <dgm:animLvl val="lvl"/>
          <dgm:resizeHandles val="exact"/>
        </dgm:presLayoutVars>
      </dgm:prSet>
      <dgm:spPr/>
      <dgm:t>
        <a:bodyPr/>
        <a:lstStyle/>
        <a:p>
          <a:endParaRPr lang="en-US"/>
        </a:p>
      </dgm:t>
    </dgm:pt>
  </dgm:ptLst>
  <dgm:cxnLst>
    <dgm:cxn modelId="{E58566CF-7E1F-D347-BE75-37CA712E8170}" type="presOf" srcId="{63BCD9F6-E45D-4F1B-96B1-97E99FE3EA9D}" destId="{91BB03BD-3FDF-4891-A8E4-6AA54D73EDB4}" srcOrd="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63BCD9F6-E45D-4F1B-96B1-97E99FE3EA9D}" type="doc">
      <dgm:prSet loTypeId="urn:microsoft.com/office/officeart/2005/8/layout/chevron1" loCatId="process" qsTypeId="urn:microsoft.com/office/officeart/2005/8/quickstyle/simple5" qsCatId="simple" csTypeId="urn:microsoft.com/office/officeart/2005/8/colors/accent3_2" csCatId="accent3" phldr="1"/>
      <dgm:spPr/>
      <dgm:t>
        <a:bodyPr/>
        <a:lstStyle/>
        <a:p>
          <a:endParaRPr lang="en-US"/>
        </a:p>
      </dgm:t>
    </dgm:pt>
    <dgm:pt modelId="{91BB03BD-3FDF-4891-A8E4-6AA54D73EDB4}" type="pres">
      <dgm:prSet presAssocID="{63BCD9F6-E45D-4F1B-96B1-97E99FE3EA9D}" presName="Name0" presStyleCnt="0">
        <dgm:presLayoutVars>
          <dgm:dir/>
          <dgm:animLvl val="lvl"/>
          <dgm:resizeHandles val="exact"/>
        </dgm:presLayoutVars>
      </dgm:prSet>
      <dgm:spPr/>
      <dgm:t>
        <a:bodyPr/>
        <a:lstStyle/>
        <a:p>
          <a:endParaRPr lang="en-US"/>
        </a:p>
      </dgm:t>
    </dgm:pt>
  </dgm:ptLst>
  <dgm:cxnLst>
    <dgm:cxn modelId="{08FFC187-A57E-9740-A212-D90448F2E56E}" type="presOf" srcId="{63BCD9F6-E45D-4F1B-96B1-97E99FE3EA9D}" destId="{91BB03BD-3FDF-4891-A8E4-6AA54D73EDB4}" srcOrd="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63BCD9F6-E45D-4F1B-96B1-97E99FE3EA9D}" type="doc">
      <dgm:prSet loTypeId="urn:microsoft.com/office/officeart/2005/8/layout/chevron1" loCatId="process" qsTypeId="urn:microsoft.com/office/officeart/2005/8/quickstyle/simple5" qsCatId="simple" csTypeId="urn:microsoft.com/office/officeart/2005/8/colors/accent3_2" csCatId="accent3" phldr="1"/>
      <dgm:spPr/>
      <dgm:t>
        <a:bodyPr/>
        <a:lstStyle/>
        <a:p>
          <a:endParaRPr lang="en-US"/>
        </a:p>
      </dgm:t>
    </dgm:pt>
    <dgm:pt modelId="{91BB03BD-3FDF-4891-A8E4-6AA54D73EDB4}" type="pres">
      <dgm:prSet presAssocID="{63BCD9F6-E45D-4F1B-96B1-97E99FE3EA9D}" presName="Name0" presStyleCnt="0">
        <dgm:presLayoutVars>
          <dgm:dir/>
          <dgm:animLvl val="lvl"/>
          <dgm:resizeHandles val="exact"/>
        </dgm:presLayoutVars>
      </dgm:prSet>
      <dgm:spPr/>
      <dgm:t>
        <a:bodyPr/>
        <a:lstStyle/>
        <a:p>
          <a:endParaRPr lang="en-US"/>
        </a:p>
      </dgm:t>
    </dgm:pt>
  </dgm:ptLst>
  <dgm:cxnLst>
    <dgm:cxn modelId="{9D9456C5-B7F6-3F43-B87D-A6EDC2F199D4}" type="presOf" srcId="{63BCD9F6-E45D-4F1B-96B1-97E99FE3EA9D}" destId="{91BB03BD-3FDF-4891-A8E4-6AA54D73EDB4}" srcOrd="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63BCD9F6-E45D-4F1B-96B1-97E99FE3EA9D}" type="doc">
      <dgm:prSet loTypeId="urn:microsoft.com/office/officeart/2005/8/layout/chevron1" loCatId="process" qsTypeId="urn:microsoft.com/office/officeart/2005/8/quickstyle/simple5" qsCatId="simple" csTypeId="urn:microsoft.com/office/officeart/2005/8/colors/accent3_2" csCatId="accent3" phldr="1"/>
      <dgm:spPr/>
      <dgm:t>
        <a:bodyPr/>
        <a:lstStyle/>
        <a:p>
          <a:endParaRPr lang="en-US"/>
        </a:p>
      </dgm:t>
    </dgm:pt>
    <dgm:pt modelId="{91BB03BD-3FDF-4891-A8E4-6AA54D73EDB4}" type="pres">
      <dgm:prSet presAssocID="{63BCD9F6-E45D-4F1B-96B1-97E99FE3EA9D}" presName="Name0" presStyleCnt="0">
        <dgm:presLayoutVars>
          <dgm:dir/>
          <dgm:animLvl val="lvl"/>
          <dgm:resizeHandles val="exact"/>
        </dgm:presLayoutVars>
      </dgm:prSet>
      <dgm:spPr/>
      <dgm:t>
        <a:bodyPr/>
        <a:lstStyle/>
        <a:p>
          <a:endParaRPr lang="en-US"/>
        </a:p>
      </dgm:t>
    </dgm:pt>
  </dgm:ptLst>
  <dgm:cxnLst>
    <dgm:cxn modelId="{873ACEE8-9A34-9A41-9591-25B3139AD0BB}" type="presOf" srcId="{63BCD9F6-E45D-4F1B-96B1-97E99FE3EA9D}" destId="{91BB03BD-3FDF-4891-A8E4-6AA54D73EDB4}" srcOrd="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63BCD9F6-E45D-4F1B-96B1-97E99FE3EA9D}" type="doc">
      <dgm:prSet loTypeId="urn:microsoft.com/office/officeart/2005/8/layout/chevron1" loCatId="process" qsTypeId="urn:microsoft.com/office/officeart/2005/8/quickstyle/simple5" qsCatId="simple" csTypeId="urn:microsoft.com/office/officeart/2005/8/colors/accent3_2" csCatId="accent3" phldr="1"/>
      <dgm:spPr/>
      <dgm:t>
        <a:bodyPr/>
        <a:lstStyle/>
        <a:p>
          <a:endParaRPr lang="en-US"/>
        </a:p>
      </dgm:t>
    </dgm:pt>
    <dgm:pt modelId="{91BB03BD-3FDF-4891-A8E4-6AA54D73EDB4}" type="pres">
      <dgm:prSet presAssocID="{63BCD9F6-E45D-4F1B-96B1-97E99FE3EA9D}" presName="Name0" presStyleCnt="0">
        <dgm:presLayoutVars>
          <dgm:dir/>
          <dgm:animLvl val="lvl"/>
          <dgm:resizeHandles val="exact"/>
        </dgm:presLayoutVars>
      </dgm:prSet>
      <dgm:spPr/>
      <dgm:t>
        <a:bodyPr/>
        <a:lstStyle/>
        <a:p>
          <a:endParaRPr lang="en-US"/>
        </a:p>
      </dgm:t>
    </dgm:pt>
  </dgm:ptLst>
  <dgm:cxnLst>
    <dgm:cxn modelId="{1E4F1C4F-A06E-C549-A74B-299840627D41}" type="presOf" srcId="{63BCD9F6-E45D-4F1B-96B1-97E99FE3EA9D}" destId="{91BB03BD-3FDF-4891-A8E4-6AA54D73EDB4}" srcOrd="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63BCD9F6-E45D-4F1B-96B1-97E99FE3EA9D}" type="doc">
      <dgm:prSet loTypeId="urn:microsoft.com/office/officeart/2005/8/layout/chevron1" loCatId="process" qsTypeId="urn:microsoft.com/office/officeart/2005/8/quickstyle/simple5" qsCatId="simple" csTypeId="urn:microsoft.com/office/officeart/2005/8/colors/accent3_2" csCatId="accent3" phldr="1"/>
      <dgm:spPr/>
      <dgm:t>
        <a:bodyPr/>
        <a:lstStyle/>
        <a:p>
          <a:endParaRPr lang="en-US"/>
        </a:p>
      </dgm:t>
    </dgm:pt>
    <dgm:pt modelId="{91BB03BD-3FDF-4891-A8E4-6AA54D73EDB4}" type="pres">
      <dgm:prSet presAssocID="{63BCD9F6-E45D-4F1B-96B1-97E99FE3EA9D}" presName="Name0" presStyleCnt="0">
        <dgm:presLayoutVars>
          <dgm:dir/>
          <dgm:animLvl val="lvl"/>
          <dgm:resizeHandles val="exact"/>
        </dgm:presLayoutVars>
      </dgm:prSet>
      <dgm:spPr/>
      <dgm:t>
        <a:bodyPr/>
        <a:lstStyle/>
        <a:p>
          <a:endParaRPr lang="en-US"/>
        </a:p>
      </dgm:t>
    </dgm:pt>
  </dgm:ptLst>
  <dgm:cxnLst>
    <dgm:cxn modelId="{28100DB5-5A3B-F047-916C-8D976CA5CB13}" type="presOf" srcId="{63BCD9F6-E45D-4F1B-96B1-97E99FE3EA9D}" destId="{91BB03BD-3FDF-4891-A8E4-6AA54D73EDB4}" srcOrd="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3BCD9F6-E45D-4F1B-96B1-97E99FE3EA9D}" type="doc">
      <dgm:prSet loTypeId="urn:microsoft.com/office/officeart/2005/8/layout/chevron1" loCatId="process" qsTypeId="urn:microsoft.com/office/officeart/2005/8/quickstyle/simple5" qsCatId="simple" csTypeId="urn:microsoft.com/office/officeart/2005/8/colors/accent3_2" csCatId="accent3" phldr="1"/>
      <dgm:spPr/>
      <dgm:t>
        <a:bodyPr/>
        <a:lstStyle/>
        <a:p>
          <a:endParaRPr lang="en-US"/>
        </a:p>
      </dgm:t>
    </dgm:pt>
    <dgm:pt modelId="{91BB03BD-3FDF-4891-A8E4-6AA54D73EDB4}" type="pres">
      <dgm:prSet presAssocID="{63BCD9F6-E45D-4F1B-96B1-97E99FE3EA9D}" presName="Name0" presStyleCnt="0">
        <dgm:presLayoutVars>
          <dgm:dir/>
          <dgm:animLvl val="lvl"/>
          <dgm:resizeHandles val="exact"/>
        </dgm:presLayoutVars>
      </dgm:prSet>
      <dgm:spPr/>
      <dgm:t>
        <a:bodyPr/>
        <a:lstStyle/>
        <a:p>
          <a:endParaRPr lang="en-US"/>
        </a:p>
      </dgm:t>
    </dgm:pt>
  </dgm:ptLst>
  <dgm:cxnLst>
    <dgm:cxn modelId="{6733E9C5-8F8E-F74B-A5AC-89C6DAA5E936}" type="presOf" srcId="{63BCD9F6-E45D-4F1B-96B1-97E99FE3EA9D}" destId="{91BB03BD-3FDF-4891-A8E4-6AA54D73EDB4}" srcOrd="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63BCD9F6-E45D-4F1B-96B1-97E99FE3EA9D}" type="doc">
      <dgm:prSet loTypeId="urn:microsoft.com/office/officeart/2005/8/layout/chevron1" loCatId="process" qsTypeId="urn:microsoft.com/office/officeart/2005/8/quickstyle/simple5" qsCatId="simple" csTypeId="urn:microsoft.com/office/officeart/2005/8/colors/accent3_2" csCatId="accent3" phldr="1"/>
      <dgm:spPr/>
      <dgm:t>
        <a:bodyPr/>
        <a:lstStyle/>
        <a:p>
          <a:endParaRPr lang="en-US"/>
        </a:p>
      </dgm:t>
    </dgm:pt>
    <dgm:pt modelId="{91BB03BD-3FDF-4891-A8E4-6AA54D73EDB4}" type="pres">
      <dgm:prSet presAssocID="{63BCD9F6-E45D-4F1B-96B1-97E99FE3EA9D}" presName="Name0" presStyleCnt="0">
        <dgm:presLayoutVars>
          <dgm:dir/>
          <dgm:animLvl val="lvl"/>
          <dgm:resizeHandles val="exact"/>
        </dgm:presLayoutVars>
      </dgm:prSet>
      <dgm:spPr/>
      <dgm:t>
        <a:bodyPr/>
        <a:lstStyle/>
        <a:p>
          <a:endParaRPr lang="en-US"/>
        </a:p>
      </dgm:t>
    </dgm:pt>
  </dgm:ptLst>
  <dgm:cxnLst>
    <dgm:cxn modelId="{32743465-B20F-1542-876B-1914E8DBF11A}" type="presOf" srcId="{63BCD9F6-E45D-4F1B-96B1-97E99FE3EA9D}" destId="{91BB03BD-3FDF-4891-A8E4-6AA54D73EDB4}" srcOrd="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3BCD9F6-E45D-4F1B-96B1-97E99FE3EA9D}" type="doc">
      <dgm:prSet loTypeId="urn:microsoft.com/office/officeart/2005/8/layout/chevron1" loCatId="process" qsTypeId="urn:microsoft.com/office/officeart/2005/8/quickstyle/simple5" qsCatId="simple" csTypeId="urn:microsoft.com/office/officeart/2005/8/colors/accent3_2" csCatId="accent3" phldr="1"/>
      <dgm:spPr/>
      <dgm:t>
        <a:bodyPr/>
        <a:lstStyle/>
        <a:p>
          <a:endParaRPr lang="en-US"/>
        </a:p>
      </dgm:t>
    </dgm:pt>
    <dgm:pt modelId="{91BB03BD-3FDF-4891-A8E4-6AA54D73EDB4}" type="pres">
      <dgm:prSet presAssocID="{63BCD9F6-E45D-4F1B-96B1-97E99FE3EA9D}" presName="Name0" presStyleCnt="0">
        <dgm:presLayoutVars>
          <dgm:dir/>
          <dgm:animLvl val="lvl"/>
          <dgm:resizeHandles val="exact"/>
        </dgm:presLayoutVars>
      </dgm:prSet>
      <dgm:spPr/>
      <dgm:t>
        <a:bodyPr/>
        <a:lstStyle/>
        <a:p>
          <a:endParaRPr lang="en-US"/>
        </a:p>
      </dgm:t>
    </dgm:pt>
  </dgm:ptLst>
  <dgm:cxnLst>
    <dgm:cxn modelId="{B5F95F86-D2E2-BB46-99A6-701141B25EA4}" type="presOf" srcId="{63BCD9F6-E45D-4F1B-96B1-97E99FE3EA9D}" destId="{91BB03BD-3FDF-4891-A8E4-6AA54D73EDB4}" srcOrd="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A549F4C-9728-F549-A635-56DA0D9C0AFA}" type="doc">
      <dgm:prSet loTypeId="urn:microsoft.com/office/officeart/2005/8/layout/process1" loCatId="" qsTypeId="urn:microsoft.com/office/officeart/2005/8/quickstyle/simple4" qsCatId="simple" csTypeId="urn:microsoft.com/office/officeart/2005/8/colors/accent1_2" csCatId="accent1" phldr="1"/>
      <dgm:spPr/>
    </dgm:pt>
    <dgm:pt modelId="{F4B1C55A-266A-CA46-9178-CDC017FCB971}">
      <dgm:prSet phldrT="[Text]"/>
      <dgm:spPr/>
      <dgm:t>
        <a:bodyPr/>
        <a:lstStyle/>
        <a:p>
          <a:r>
            <a:rPr lang="en-US" dirty="0" smtClean="0"/>
            <a:t>Clean data</a:t>
          </a:r>
          <a:endParaRPr lang="en-US" dirty="0"/>
        </a:p>
      </dgm:t>
    </dgm:pt>
    <dgm:pt modelId="{F8293DAC-8409-044C-825D-AC153ADA1323}" type="parTrans" cxnId="{913397A0-66AE-1447-AD9A-FD9BD8B4FA65}">
      <dgm:prSet/>
      <dgm:spPr/>
      <dgm:t>
        <a:bodyPr/>
        <a:lstStyle/>
        <a:p>
          <a:endParaRPr lang="en-US"/>
        </a:p>
      </dgm:t>
    </dgm:pt>
    <dgm:pt modelId="{BB02FCB3-1036-DA41-86FF-4B01AAA59DD7}" type="sibTrans" cxnId="{913397A0-66AE-1447-AD9A-FD9BD8B4FA65}">
      <dgm:prSet/>
      <dgm:spPr/>
      <dgm:t>
        <a:bodyPr/>
        <a:lstStyle/>
        <a:p>
          <a:endParaRPr lang="en-US"/>
        </a:p>
      </dgm:t>
    </dgm:pt>
    <dgm:pt modelId="{C81531D6-19BB-0A49-AA69-821A0D248F41}">
      <dgm:prSet phldrT="[Text]"/>
      <dgm:spPr/>
      <dgm:t>
        <a:bodyPr/>
        <a:lstStyle/>
        <a:p>
          <a:r>
            <a:rPr lang="en-US" dirty="0" smtClean="0"/>
            <a:t>Create visualizations</a:t>
          </a:r>
          <a:endParaRPr lang="en-US" dirty="0"/>
        </a:p>
      </dgm:t>
    </dgm:pt>
    <dgm:pt modelId="{DCA89E6D-51A0-E44B-BB9B-B6D7888E753E}" type="parTrans" cxnId="{10736067-D017-3B4A-9790-78BE376BDA5F}">
      <dgm:prSet/>
      <dgm:spPr/>
      <dgm:t>
        <a:bodyPr/>
        <a:lstStyle/>
        <a:p>
          <a:endParaRPr lang="en-US"/>
        </a:p>
      </dgm:t>
    </dgm:pt>
    <dgm:pt modelId="{B047AEC6-4D2D-4640-9A0C-6CD603DCE9FC}" type="sibTrans" cxnId="{10736067-D017-3B4A-9790-78BE376BDA5F}">
      <dgm:prSet/>
      <dgm:spPr/>
      <dgm:t>
        <a:bodyPr/>
        <a:lstStyle/>
        <a:p>
          <a:endParaRPr lang="en-US"/>
        </a:p>
      </dgm:t>
    </dgm:pt>
    <dgm:pt modelId="{C8A0D631-82DD-B04B-BE83-17B2652B03B7}">
      <dgm:prSet phldrT="[Text]"/>
      <dgm:spPr/>
      <dgm:t>
        <a:bodyPr/>
        <a:lstStyle/>
        <a:p>
          <a:r>
            <a:rPr lang="en-US" dirty="0" smtClean="0"/>
            <a:t>Extract insights</a:t>
          </a:r>
          <a:endParaRPr lang="en-US" dirty="0"/>
        </a:p>
      </dgm:t>
    </dgm:pt>
    <dgm:pt modelId="{0107A001-5D7B-D146-9385-2A739012FF6C}" type="parTrans" cxnId="{DD5BFCDD-68E0-E942-A744-E653128E797D}">
      <dgm:prSet/>
      <dgm:spPr/>
      <dgm:t>
        <a:bodyPr/>
        <a:lstStyle/>
        <a:p>
          <a:endParaRPr lang="en-US"/>
        </a:p>
      </dgm:t>
    </dgm:pt>
    <dgm:pt modelId="{AF0A43A2-2723-9F41-AA5D-175004521FEC}" type="sibTrans" cxnId="{DD5BFCDD-68E0-E942-A744-E653128E797D}">
      <dgm:prSet/>
      <dgm:spPr/>
      <dgm:t>
        <a:bodyPr/>
        <a:lstStyle/>
        <a:p>
          <a:endParaRPr lang="en-US"/>
        </a:p>
      </dgm:t>
    </dgm:pt>
    <dgm:pt modelId="{276058FC-7AA4-9A4E-9FBA-A728935A2917}" type="pres">
      <dgm:prSet presAssocID="{3A549F4C-9728-F549-A635-56DA0D9C0AFA}" presName="Name0" presStyleCnt="0">
        <dgm:presLayoutVars>
          <dgm:dir/>
          <dgm:resizeHandles val="exact"/>
        </dgm:presLayoutVars>
      </dgm:prSet>
      <dgm:spPr/>
    </dgm:pt>
    <dgm:pt modelId="{4298FA1C-4E14-7C46-9C43-0C2C95B4DC92}" type="pres">
      <dgm:prSet presAssocID="{F4B1C55A-266A-CA46-9178-CDC017FCB971}" presName="node" presStyleLbl="node1" presStyleIdx="0" presStyleCnt="3">
        <dgm:presLayoutVars>
          <dgm:bulletEnabled val="1"/>
        </dgm:presLayoutVars>
      </dgm:prSet>
      <dgm:spPr/>
    </dgm:pt>
    <dgm:pt modelId="{7ACE6A16-E8C5-A34D-A68E-E2D12EF4D2D9}" type="pres">
      <dgm:prSet presAssocID="{BB02FCB3-1036-DA41-86FF-4B01AAA59DD7}" presName="sibTrans" presStyleLbl="sibTrans2D1" presStyleIdx="0" presStyleCnt="2"/>
      <dgm:spPr/>
    </dgm:pt>
    <dgm:pt modelId="{0CEBAB6F-8219-494F-A3F0-A9938C7D5263}" type="pres">
      <dgm:prSet presAssocID="{BB02FCB3-1036-DA41-86FF-4B01AAA59DD7}" presName="connectorText" presStyleLbl="sibTrans2D1" presStyleIdx="0" presStyleCnt="2"/>
      <dgm:spPr/>
    </dgm:pt>
    <dgm:pt modelId="{21023B31-5581-8E4C-83DA-F2FF3B489C1D}" type="pres">
      <dgm:prSet presAssocID="{C81531D6-19BB-0A49-AA69-821A0D248F41}" presName="node" presStyleLbl="node1" presStyleIdx="1" presStyleCnt="3">
        <dgm:presLayoutVars>
          <dgm:bulletEnabled val="1"/>
        </dgm:presLayoutVars>
      </dgm:prSet>
      <dgm:spPr/>
    </dgm:pt>
    <dgm:pt modelId="{F7AA0BC3-ECDF-784A-9489-9B866A0210F4}" type="pres">
      <dgm:prSet presAssocID="{B047AEC6-4D2D-4640-9A0C-6CD603DCE9FC}" presName="sibTrans" presStyleLbl="sibTrans2D1" presStyleIdx="1" presStyleCnt="2"/>
      <dgm:spPr/>
    </dgm:pt>
    <dgm:pt modelId="{AFDFBBA9-236C-6748-A1F2-C2AC2DB66AA1}" type="pres">
      <dgm:prSet presAssocID="{B047AEC6-4D2D-4640-9A0C-6CD603DCE9FC}" presName="connectorText" presStyleLbl="sibTrans2D1" presStyleIdx="1" presStyleCnt="2"/>
      <dgm:spPr/>
    </dgm:pt>
    <dgm:pt modelId="{AA460B42-D575-A941-B801-636408FCE59B}" type="pres">
      <dgm:prSet presAssocID="{C8A0D631-82DD-B04B-BE83-17B2652B03B7}" presName="node" presStyleLbl="node1" presStyleIdx="2" presStyleCnt="3">
        <dgm:presLayoutVars>
          <dgm:bulletEnabled val="1"/>
        </dgm:presLayoutVars>
      </dgm:prSet>
      <dgm:spPr/>
    </dgm:pt>
  </dgm:ptLst>
  <dgm:cxnLst>
    <dgm:cxn modelId="{B4E88C43-D771-E14B-AFF1-D08254D084A5}" type="presOf" srcId="{BB02FCB3-1036-DA41-86FF-4B01AAA59DD7}" destId="{0CEBAB6F-8219-494F-A3F0-A9938C7D5263}" srcOrd="1" destOrd="0" presId="urn:microsoft.com/office/officeart/2005/8/layout/process1"/>
    <dgm:cxn modelId="{76351E9D-D503-6946-8A8E-6229CCA41342}" type="presOf" srcId="{B047AEC6-4D2D-4640-9A0C-6CD603DCE9FC}" destId="{AFDFBBA9-236C-6748-A1F2-C2AC2DB66AA1}" srcOrd="1" destOrd="0" presId="urn:microsoft.com/office/officeart/2005/8/layout/process1"/>
    <dgm:cxn modelId="{278E37D5-246A-D646-9295-AD685B5BA6C3}" type="presOf" srcId="{BB02FCB3-1036-DA41-86FF-4B01AAA59DD7}" destId="{7ACE6A16-E8C5-A34D-A68E-E2D12EF4D2D9}" srcOrd="0" destOrd="0" presId="urn:microsoft.com/office/officeart/2005/8/layout/process1"/>
    <dgm:cxn modelId="{C05676C4-094C-4B4E-86AF-79CA5B1E0BB1}" type="presOf" srcId="{B047AEC6-4D2D-4640-9A0C-6CD603DCE9FC}" destId="{F7AA0BC3-ECDF-784A-9489-9B866A0210F4}" srcOrd="0" destOrd="0" presId="urn:microsoft.com/office/officeart/2005/8/layout/process1"/>
    <dgm:cxn modelId="{90F7224B-3C35-B941-A1E1-2B9A1D64A277}" type="presOf" srcId="{F4B1C55A-266A-CA46-9178-CDC017FCB971}" destId="{4298FA1C-4E14-7C46-9C43-0C2C95B4DC92}" srcOrd="0" destOrd="0" presId="urn:microsoft.com/office/officeart/2005/8/layout/process1"/>
    <dgm:cxn modelId="{DE6F4215-FD93-914A-BC23-2E8D4B705CB8}" type="presOf" srcId="{C8A0D631-82DD-B04B-BE83-17B2652B03B7}" destId="{AA460B42-D575-A941-B801-636408FCE59B}" srcOrd="0" destOrd="0" presId="urn:microsoft.com/office/officeart/2005/8/layout/process1"/>
    <dgm:cxn modelId="{913397A0-66AE-1447-AD9A-FD9BD8B4FA65}" srcId="{3A549F4C-9728-F549-A635-56DA0D9C0AFA}" destId="{F4B1C55A-266A-CA46-9178-CDC017FCB971}" srcOrd="0" destOrd="0" parTransId="{F8293DAC-8409-044C-825D-AC153ADA1323}" sibTransId="{BB02FCB3-1036-DA41-86FF-4B01AAA59DD7}"/>
    <dgm:cxn modelId="{41042556-FEB6-564E-A82A-526735C87DBE}" type="presOf" srcId="{3A549F4C-9728-F549-A635-56DA0D9C0AFA}" destId="{276058FC-7AA4-9A4E-9FBA-A728935A2917}" srcOrd="0" destOrd="0" presId="urn:microsoft.com/office/officeart/2005/8/layout/process1"/>
    <dgm:cxn modelId="{940D0738-3539-EF4D-8958-ED603957076C}" type="presOf" srcId="{C81531D6-19BB-0A49-AA69-821A0D248F41}" destId="{21023B31-5581-8E4C-83DA-F2FF3B489C1D}" srcOrd="0" destOrd="0" presId="urn:microsoft.com/office/officeart/2005/8/layout/process1"/>
    <dgm:cxn modelId="{10736067-D017-3B4A-9790-78BE376BDA5F}" srcId="{3A549F4C-9728-F549-A635-56DA0D9C0AFA}" destId="{C81531D6-19BB-0A49-AA69-821A0D248F41}" srcOrd="1" destOrd="0" parTransId="{DCA89E6D-51A0-E44B-BB9B-B6D7888E753E}" sibTransId="{B047AEC6-4D2D-4640-9A0C-6CD603DCE9FC}"/>
    <dgm:cxn modelId="{DD5BFCDD-68E0-E942-A744-E653128E797D}" srcId="{3A549F4C-9728-F549-A635-56DA0D9C0AFA}" destId="{C8A0D631-82DD-B04B-BE83-17B2652B03B7}" srcOrd="2" destOrd="0" parTransId="{0107A001-5D7B-D146-9385-2A739012FF6C}" sibTransId="{AF0A43A2-2723-9F41-AA5D-175004521FEC}"/>
    <dgm:cxn modelId="{4D55ECCF-3719-EE4B-8037-FA8B38C9250D}" type="presParOf" srcId="{276058FC-7AA4-9A4E-9FBA-A728935A2917}" destId="{4298FA1C-4E14-7C46-9C43-0C2C95B4DC92}" srcOrd="0" destOrd="0" presId="urn:microsoft.com/office/officeart/2005/8/layout/process1"/>
    <dgm:cxn modelId="{46AB6E09-7D27-CC47-9D4D-7B97CC0B729F}" type="presParOf" srcId="{276058FC-7AA4-9A4E-9FBA-A728935A2917}" destId="{7ACE6A16-E8C5-A34D-A68E-E2D12EF4D2D9}" srcOrd="1" destOrd="0" presId="urn:microsoft.com/office/officeart/2005/8/layout/process1"/>
    <dgm:cxn modelId="{41520125-6251-B741-980C-70BD550AD11E}" type="presParOf" srcId="{7ACE6A16-E8C5-A34D-A68E-E2D12EF4D2D9}" destId="{0CEBAB6F-8219-494F-A3F0-A9938C7D5263}" srcOrd="0" destOrd="0" presId="urn:microsoft.com/office/officeart/2005/8/layout/process1"/>
    <dgm:cxn modelId="{4F7F06D4-B351-A248-8F1D-89F1FF8FEE65}" type="presParOf" srcId="{276058FC-7AA4-9A4E-9FBA-A728935A2917}" destId="{21023B31-5581-8E4C-83DA-F2FF3B489C1D}" srcOrd="2" destOrd="0" presId="urn:microsoft.com/office/officeart/2005/8/layout/process1"/>
    <dgm:cxn modelId="{4966DFCE-C7B2-374E-86C0-ACA065990F65}" type="presParOf" srcId="{276058FC-7AA4-9A4E-9FBA-A728935A2917}" destId="{F7AA0BC3-ECDF-784A-9489-9B866A0210F4}" srcOrd="3" destOrd="0" presId="urn:microsoft.com/office/officeart/2005/8/layout/process1"/>
    <dgm:cxn modelId="{6617E438-DDF5-BF41-8335-AC5E0F25CD4A}" type="presParOf" srcId="{F7AA0BC3-ECDF-784A-9489-9B866A0210F4}" destId="{AFDFBBA9-236C-6748-A1F2-C2AC2DB66AA1}" srcOrd="0" destOrd="0" presId="urn:microsoft.com/office/officeart/2005/8/layout/process1"/>
    <dgm:cxn modelId="{D7C58545-E72A-4A4A-9B83-94A5CB56D32E}" type="presParOf" srcId="{276058FC-7AA4-9A4E-9FBA-A728935A2917}" destId="{AA460B42-D575-A941-B801-636408FCE59B}" srcOrd="4" destOrd="0" presId="urn:microsoft.com/office/officeart/2005/8/layout/process1"/>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3BCD9F6-E45D-4F1B-96B1-97E99FE3EA9D}" type="doc">
      <dgm:prSet loTypeId="urn:microsoft.com/office/officeart/2005/8/layout/chevron1" loCatId="process" qsTypeId="urn:microsoft.com/office/officeart/2005/8/quickstyle/simple5" qsCatId="simple" csTypeId="urn:microsoft.com/office/officeart/2005/8/colors/accent3_2" csCatId="accent3" phldr="1"/>
      <dgm:spPr/>
      <dgm:t>
        <a:bodyPr/>
        <a:lstStyle/>
        <a:p>
          <a:endParaRPr lang="en-US"/>
        </a:p>
      </dgm:t>
    </dgm:pt>
    <dgm:pt modelId="{91BB03BD-3FDF-4891-A8E4-6AA54D73EDB4}" type="pres">
      <dgm:prSet presAssocID="{63BCD9F6-E45D-4F1B-96B1-97E99FE3EA9D}" presName="Name0" presStyleCnt="0">
        <dgm:presLayoutVars>
          <dgm:dir/>
          <dgm:animLvl val="lvl"/>
          <dgm:resizeHandles val="exact"/>
        </dgm:presLayoutVars>
      </dgm:prSet>
      <dgm:spPr/>
      <dgm:t>
        <a:bodyPr/>
        <a:lstStyle/>
        <a:p>
          <a:endParaRPr lang="en-US"/>
        </a:p>
      </dgm:t>
    </dgm:pt>
  </dgm:ptLst>
  <dgm:cxnLst>
    <dgm:cxn modelId="{F6635D8F-178F-A441-972E-EE78D717423B}" type="presOf" srcId="{63BCD9F6-E45D-4F1B-96B1-97E99FE3EA9D}" destId="{91BB03BD-3FDF-4891-A8E4-6AA54D73EDB4}" srcOrd="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64A36743-53EC-0E46-9CBD-F8E44B2E7AED}" type="doc">
      <dgm:prSet loTypeId="urn:microsoft.com/office/officeart/2005/8/layout/vProcess5" loCatId="" qsTypeId="urn:microsoft.com/office/officeart/2005/8/quickstyle/simple4" qsCatId="simple" csTypeId="urn:microsoft.com/office/officeart/2005/8/colors/accent1_2" csCatId="accent1" phldr="1"/>
      <dgm:spPr/>
      <dgm:t>
        <a:bodyPr/>
        <a:lstStyle/>
        <a:p>
          <a:endParaRPr lang="en-US"/>
        </a:p>
      </dgm:t>
    </dgm:pt>
    <dgm:pt modelId="{1037DBE3-002A-9347-9850-9191242FA075}">
      <dgm:prSet phldrT="[Text]"/>
      <dgm:spPr/>
      <dgm:t>
        <a:bodyPr/>
        <a:lstStyle/>
        <a:p>
          <a:r>
            <a:rPr lang="en-US" dirty="0" smtClean="0"/>
            <a:t>Busiest stations</a:t>
          </a:r>
          <a:endParaRPr lang="en-US" dirty="0"/>
        </a:p>
      </dgm:t>
    </dgm:pt>
    <dgm:pt modelId="{CDA2CEB0-C610-7645-9747-F17685E8FAB3}" type="parTrans" cxnId="{1567B4ED-9429-F941-BF9A-DC281C661F9A}">
      <dgm:prSet/>
      <dgm:spPr/>
      <dgm:t>
        <a:bodyPr/>
        <a:lstStyle/>
        <a:p>
          <a:endParaRPr lang="en-US"/>
        </a:p>
      </dgm:t>
    </dgm:pt>
    <dgm:pt modelId="{3EDC528B-DEFD-0143-9992-297C7C8CB046}" type="sibTrans" cxnId="{1567B4ED-9429-F941-BF9A-DC281C661F9A}">
      <dgm:prSet/>
      <dgm:spPr/>
      <dgm:t>
        <a:bodyPr/>
        <a:lstStyle/>
        <a:p>
          <a:endParaRPr lang="en-US"/>
        </a:p>
      </dgm:t>
    </dgm:pt>
    <dgm:pt modelId="{0719219A-65D4-584E-9E73-C8F1E2C662E2}">
      <dgm:prSet phldrT="[Text]"/>
      <dgm:spPr/>
      <dgm:t>
        <a:bodyPr/>
        <a:lstStyle/>
        <a:p>
          <a:r>
            <a:rPr lang="en-US" dirty="0" smtClean="0"/>
            <a:t>Busiest days of week</a:t>
          </a:r>
          <a:endParaRPr lang="en-US" dirty="0"/>
        </a:p>
      </dgm:t>
    </dgm:pt>
    <dgm:pt modelId="{0FE705FA-27CD-4B4A-93DB-F0F503F24AE9}" type="parTrans" cxnId="{EEEC70DD-B87A-2246-B722-5BD2DA16DF6B}">
      <dgm:prSet/>
      <dgm:spPr/>
      <dgm:t>
        <a:bodyPr/>
        <a:lstStyle/>
        <a:p>
          <a:endParaRPr lang="en-US"/>
        </a:p>
      </dgm:t>
    </dgm:pt>
    <dgm:pt modelId="{FB257748-E506-D440-8F11-502C9020C0CA}" type="sibTrans" cxnId="{EEEC70DD-B87A-2246-B722-5BD2DA16DF6B}">
      <dgm:prSet/>
      <dgm:spPr/>
      <dgm:t>
        <a:bodyPr/>
        <a:lstStyle/>
        <a:p>
          <a:endParaRPr lang="en-US"/>
        </a:p>
      </dgm:t>
    </dgm:pt>
    <dgm:pt modelId="{C881A944-A3A7-F745-89CA-5C90BF2E573C}">
      <dgm:prSet phldrT="[Text]"/>
      <dgm:spPr/>
      <dgm:t>
        <a:bodyPr/>
        <a:lstStyle/>
        <a:p>
          <a:r>
            <a:rPr lang="en-US" dirty="0" smtClean="0"/>
            <a:t>Busiest times of day</a:t>
          </a:r>
          <a:endParaRPr lang="en-US" dirty="0"/>
        </a:p>
      </dgm:t>
    </dgm:pt>
    <dgm:pt modelId="{BA9515B2-B698-4C4B-A893-47CFA58D395B}" type="parTrans" cxnId="{0F7F4915-1492-AB40-913D-42774EDC6234}">
      <dgm:prSet/>
      <dgm:spPr/>
      <dgm:t>
        <a:bodyPr/>
        <a:lstStyle/>
        <a:p>
          <a:endParaRPr lang="en-US"/>
        </a:p>
      </dgm:t>
    </dgm:pt>
    <dgm:pt modelId="{E41FDDC8-E0AD-DD44-AEC9-1665EF0350B3}" type="sibTrans" cxnId="{0F7F4915-1492-AB40-913D-42774EDC6234}">
      <dgm:prSet/>
      <dgm:spPr/>
      <dgm:t>
        <a:bodyPr/>
        <a:lstStyle/>
        <a:p>
          <a:endParaRPr lang="en-US"/>
        </a:p>
      </dgm:t>
    </dgm:pt>
    <dgm:pt modelId="{857F700F-7A7A-044C-8278-BBB2E1A79640}" type="pres">
      <dgm:prSet presAssocID="{64A36743-53EC-0E46-9CBD-F8E44B2E7AED}" presName="outerComposite" presStyleCnt="0">
        <dgm:presLayoutVars>
          <dgm:chMax val="5"/>
          <dgm:dir/>
          <dgm:resizeHandles val="exact"/>
        </dgm:presLayoutVars>
      </dgm:prSet>
      <dgm:spPr/>
    </dgm:pt>
    <dgm:pt modelId="{5C053A22-9DDA-244A-B72E-624CD835739F}" type="pres">
      <dgm:prSet presAssocID="{64A36743-53EC-0E46-9CBD-F8E44B2E7AED}" presName="dummyMaxCanvas" presStyleCnt="0">
        <dgm:presLayoutVars/>
      </dgm:prSet>
      <dgm:spPr/>
    </dgm:pt>
    <dgm:pt modelId="{D3778F16-2E35-6645-977D-1894E5859B12}" type="pres">
      <dgm:prSet presAssocID="{64A36743-53EC-0E46-9CBD-F8E44B2E7AED}" presName="ThreeNodes_1" presStyleLbl="node1" presStyleIdx="0" presStyleCnt="3">
        <dgm:presLayoutVars>
          <dgm:bulletEnabled val="1"/>
        </dgm:presLayoutVars>
      </dgm:prSet>
      <dgm:spPr/>
    </dgm:pt>
    <dgm:pt modelId="{A4AB7D56-E644-F04F-A618-2EA8165DE543}" type="pres">
      <dgm:prSet presAssocID="{64A36743-53EC-0E46-9CBD-F8E44B2E7AED}" presName="ThreeNodes_2" presStyleLbl="node1" presStyleIdx="1" presStyleCnt="3">
        <dgm:presLayoutVars>
          <dgm:bulletEnabled val="1"/>
        </dgm:presLayoutVars>
      </dgm:prSet>
      <dgm:spPr/>
    </dgm:pt>
    <dgm:pt modelId="{B875515D-C46E-5443-9D03-579C32DA3649}" type="pres">
      <dgm:prSet presAssocID="{64A36743-53EC-0E46-9CBD-F8E44B2E7AED}" presName="ThreeNodes_3" presStyleLbl="node1" presStyleIdx="2" presStyleCnt="3">
        <dgm:presLayoutVars>
          <dgm:bulletEnabled val="1"/>
        </dgm:presLayoutVars>
      </dgm:prSet>
      <dgm:spPr/>
      <dgm:t>
        <a:bodyPr/>
        <a:lstStyle/>
        <a:p>
          <a:endParaRPr lang="en-US"/>
        </a:p>
      </dgm:t>
    </dgm:pt>
    <dgm:pt modelId="{23703565-E677-4B4E-8D2A-5166E29BC854}" type="pres">
      <dgm:prSet presAssocID="{64A36743-53EC-0E46-9CBD-F8E44B2E7AED}" presName="ThreeConn_1-2" presStyleLbl="fgAccFollowNode1" presStyleIdx="0" presStyleCnt="2">
        <dgm:presLayoutVars>
          <dgm:bulletEnabled val="1"/>
        </dgm:presLayoutVars>
      </dgm:prSet>
      <dgm:spPr/>
    </dgm:pt>
    <dgm:pt modelId="{A381E4EF-3957-6544-B14B-66828CD920EF}" type="pres">
      <dgm:prSet presAssocID="{64A36743-53EC-0E46-9CBD-F8E44B2E7AED}" presName="ThreeConn_2-3" presStyleLbl="fgAccFollowNode1" presStyleIdx="1" presStyleCnt="2">
        <dgm:presLayoutVars>
          <dgm:bulletEnabled val="1"/>
        </dgm:presLayoutVars>
      </dgm:prSet>
      <dgm:spPr/>
    </dgm:pt>
    <dgm:pt modelId="{492CF8D0-A324-5844-ACD3-74303A3EB040}" type="pres">
      <dgm:prSet presAssocID="{64A36743-53EC-0E46-9CBD-F8E44B2E7AED}" presName="ThreeNodes_1_text" presStyleLbl="node1" presStyleIdx="2" presStyleCnt="3">
        <dgm:presLayoutVars>
          <dgm:bulletEnabled val="1"/>
        </dgm:presLayoutVars>
      </dgm:prSet>
      <dgm:spPr/>
    </dgm:pt>
    <dgm:pt modelId="{8D4D839D-087F-E34F-A807-C11E5B467639}" type="pres">
      <dgm:prSet presAssocID="{64A36743-53EC-0E46-9CBD-F8E44B2E7AED}" presName="ThreeNodes_2_text" presStyleLbl="node1" presStyleIdx="2" presStyleCnt="3">
        <dgm:presLayoutVars>
          <dgm:bulletEnabled val="1"/>
        </dgm:presLayoutVars>
      </dgm:prSet>
      <dgm:spPr/>
    </dgm:pt>
    <dgm:pt modelId="{8587AA67-5311-BA4C-91D7-4368C54F9660}" type="pres">
      <dgm:prSet presAssocID="{64A36743-53EC-0E46-9CBD-F8E44B2E7AED}" presName="ThreeNodes_3_text" presStyleLbl="node1" presStyleIdx="2" presStyleCnt="3">
        <dgm:presLayoutVars>
          <dgm:bulletEnabled val="1"/>
        </dgm:presLayoutVars>
      </dgm:prSet>
      <dgm:spPr/>
      <dgm:t>
        <a:bodyPr/>
        <a:lstStyle/>
        <a:p>
          <a:endParaRPr lang="en-US"/>
        </a:p>
      </dgm:t>
    </dgm:pt>
  </dgm:ptLst>
  <dgm:cxnLst>
    <dgm:cxn modelId="{4184F50C-056A-AA41-AFEF-49CFA774EC49}" type="presOf" srcId="{FB257748-E506-D440-8F11-502C9020C0CA}" destId="{A381E4EF-3957-6544-B14B-66828CD920EF}" srcOrd="0" destOrd="0" presId="urn:microsoft.com/office/officeart/2005/8/layout/vProcess5"/>
    <dgm:cxn modelId="{0F7F4915-1492-AB40-913D-42774EDC6234}" srcId="{64A36743-53EC-0E46-9CBD-F8E44B2E7AED}" destId="{C881A944-A3A7-F745-89CA-5C90BF2E573C}" srcOrd="2" destOrd="0" parTransId="{BA9515B2-B698-4C4B-A893-47CFA58D395B}" sibTransId="{E41FDDC8-E0AD-DD44-AEC9-1665EF0350B3}"/>
    <dgm:cxn modelId="{5F6231AC-4F19-084A-B68B-1DF766F7ABE1}" type="presOf" srcId="{C881A944-A3A7-F745-89CA-5C90BF2E573C}" destId="{B875515D-C46E-5443-9D03-579C32DA3649}" srcOrd="0" destOrd="0" presId="urn:microsoft.com/office/officeart/2005/8/layout/vProcess5"/>
    <dgm:cxn modelId="{EDF19F10-4719-4D4D-B3AD-5F5D0DE97F41}" type="presOf" srcId="{3EDC528B-DEFD-0143-9992-297C7C8CB046}" destId="{23703565-E677-4B4E-8D2A-5166E29BC854}" srcOrd="0" destOrd="0" presId="urn:microsoft.com/office/officeart/2005/8/layout/vProcess5"/>
    <dgm:cxn modelId="{F21F48FB-29B3-1A40-A912-F50A3FE80BC8}" type="presOf" srcId="{0719219A-65D4-584E-9E73-C8F1E2C662E2}" destId="{A4AB7D56-E644-F04F-A618-2EA8165DE543}" srcOrd="0" destOrd="0" presId="urn:microsoft.com/office/officeart/2005/8/layout/vProcess5"/>
    <dgm:cxn modelId="{8F950DCD-9CEB-664D-AA27-52066ADA1A9E}" type="presOf" srcId="{64A36743-53EC-0E46-9CBD-F8E44B2E7AED}" destId="{857F700F-7A7A-044C-8278-BBB2E1A79640}" srcOrd="0" destOrd="0" presId="urn:microsoft.com/office/officeart/2005/8/layout/vProcess5"/>
    <dgm:cxn modelId="{8FED883E-D1E2-BD49-B0CB-BA168617DFDB}" type="presOf" srcId="{1037DBE3-002A-9347-9850-9191242FA075}" destId="{492CF8D0-A324-5844-ACD3-74303A3EB040}" srcOrd="1" destOrd="0" presId="urn:microsoft.com/office/officeart/2005/8/layout/vProcess5"/>
    <dgm:cxn modelId="{EEEC70DD-B87A-2246-B722-5BD2DA16DF6B}" srcId="{64A36743-53EC-0E46-9CBD-F8E44B2E7AED}" destId="{0719219A-65D4-584E-9E73-C8F1E2C662E2}" srcOrd="1" destOrd="0" parTransId="{0FE705FA-27CD-4B4A-93DB-F0F503F24AE9}" sibTransId="{FB257748-E506-D440-8F11-502C9020C0CA}"/>
    <dgm:cxn modelId="{8743C675-5F4E-D644-8E55-39AA3A57932F}" type="presOf" srcId="{C881A944-A3A7-F745-89CA-5C90BF2E573C}" destId="{8587AA67-5311-BA4C-91D7-4368C54F9660}" srcOrd="1" destOrd="0" presId="urn:microsoft.com/office/officeart/2005/8/layout/vProcess5"/>
    <dgm:cxn modelId="{10256D0C-0354-A141-B46F-C3D595B92C53}" type="presOf" srcId="{1037DBE3-002A-9347-9850-9191242FA075}" destId="{D3778F16-2E35-6645-977D-1894E5859B12}" srcOrd="0" destOrd="0" presId="urn:microsoft.com/office/officeart/2005/8/layout/vProcess5"/>
    <dgm:cxn modelId="{1567B4ED-9429-F941-BF9A-DC281C661F9A}" srcId="{64A36743-53EC-0E46-9CBD-F8E44B2E7AED}" destId="{1037DBE3-002A-9347-9850-9191242FA075}" srcOrd="0" destOrd="0" parTransId="{CDA2CEB0-C610-7645-9747-F17685E8FAB3}" sibTransId="{3EDC528B-DEFD-0143-9992-297C7C8CB046}"/>
    <dgm:cxn modelId="{9E08AF9E-9679-224E-AC8E-3AADB64AB5B9}" type="presOf" srcId="{0719219A-65D4-584E-9E73-C8F1E2C662E2}" destId="{8D4D839D-087F-E34F-A807-C11E5B467639}" srcOrd="1" destOrd="0" presId="urn:microsoft.com/office/officeart/2005/8/layout/vProcess5"/>
    <dgm:cxn modelId="{D92D80F4-580B-594E-A309-CBA6D8316D7E}" type="presParOf" srcId="{857F700F-7A7A-044C-8278-BBB2E1A79640}" destId="{5C053A22-9DDA-244A-B72E-624CD835739F}" srcOrd="0" destOrd="0" presId="urn:microsoft.com/office/officeart/2005/8/layout/vProcess5"/>
    <dgm:cxn modelId="{4BAD55CA-F63A-E14A-8BCA-314756652B86}" type="presParOf" srcId="{857F700F-7A7A-044C-8278-BBB2E1A79640}" destId="{D3778F16-2E35-6645-977D-1894E5859B12}" srcOrd="1" destOrd="0" presId="urn:microsoft.com/office/officeart/2005/8/layout/vProcess5"/>
    <dgm:cxn modelId="{D5FBFE04-85E0-A642-AF9A-FB12BD490F45}" type="presParOf" srcId="{857F700F-7A7A-044C-8278-BBB2E1A79640}" destId="{A4AB7D56-E644-F04F-A618-2EA8165DE543}" srcOrd="2" destOrd="0" presId="urn:microsoft.com/office/officeart/2005/8/layout/vProcess5"/>
    <dgm:cxn modelId="{6FE8EFD1-7245-494F-AE87-5457FE811447}" type="presParOf" srcId="{857F700F-7A7A-044C-8278-BBB2E1A79640}" destId="{B875515D-C46E-5443-9D03-579C32DA3649}" srcOrd="3" destOrd="0" presId="urn:microsoft.com/office/officeart/2005/8/layout/vProcess5"/>
    <dgm:cxn modelId="{2E2CBD17-7FB8-5A4F-B8FF-FB7C6F89351E}" type="presParOf" srcId="{857F700F-7A7A-044C-8278-BBB2E1A79640}" destId="{23703565-E677-4B4E-8D2A-5166E29BC854}" srcOrd="4" destOrd="0" presId="urn:microsoft.com/office/officeart/2005/8/layout/vProcess5"/>
    <dgm:cxn modelId="{26E7246F-2CAC-B349-9697-9BA9C4D0574D}" type="presParOf" srcId="{857F700F-7A7A-044C-8278-BBB2E1A79640}" destId="{A381E4EF-3957-6544-B14B-66828CD920EF}" srcOrd="5" destOrd="0" presId="urn:microsoft.com/office/officeart/2005/8/layout/vProcess5"/>
    <dgm:cxn modelId="{0FFB15E1-870E-7F4E-A6B6-88956457F451}" type="presParOf" srcId="{857F700F-7A7A-044C-8278-BBB2E1A79640}" destId="{492CF8D0-A324-5844-ACD3-74303A3EB040}" srcOrd="6" destOrd="0" presId="urn:microsoft.com/office/officeart/2005/8/layout/vProcess5"/>
    <dgm:cxn modelId="{74E167EC-9BA0-FE4D-BEFD-E8F24BE61390}" type="presParOf" srcId="{857F700F-7A7A-044C-8278-BBB2E1A79640}" destId="{8D4D839D-087F-E34F-A807-C11E5B467639}" srcOrd="7" destOrd="0" presId="urn:microsoft.com/office/officeart/2005/8/layout/vProcess5"/>
    <dgm:cxn modelId="{4A168EF2-2EAE-5B4F-8C26-221AE80874C0}" type="presParOf" srcId="{857F700F-7A7A-044C-8278-BBB2E1A79640}" destId="{8587AA67-5311-BA4C-91D7-4368C54F9660}" srcOrd="8" destOrd="0" presId="urn:microsoft.com/office/officeart/2005/8/layout/vProcess5"/>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63BCD9F6-E45D-4F1B-96B1-97E99FE3EA9D}" type="doc">
      <dgm:prSet loTypeId="urn:microsoft.com/office/officeart/2005/8/layout/chevron1" loCatId="process" qsTypeId="urn:microsoft.com/office/officeart/2005/8/quickstyle/simple5" qsCatId="simple" csTypeId="urn:microsoft.com/office/officeart/2005/8/colors/accent3_2" csCatId="accent3" phldr="1"/>
      <dgm:spPr/>
      <dgm:t>
        <a:bodyPr/>
        <a:lstStyle/>
        <a:p>
          <a:endParaRPr lang="en-US"/>
        </a:p>
      </dgm:t>
    </dgm:pt>
    <dgm:pt modelId="{91BB03BD-3FDF-4891-A8E4-6AA54D73EDB4}" type="pres">
      <dgm:prSet presAssocID="{63BCD9F6-E45D-4F1B-96B1-97E99FE3EA9D}" presName="Name0" presStyleCnt="0">
        <dgm:presLayoutVars>
          <dgm:dir/>
          <dgm:animLvl val="lvl"/>
          <dgm:resizeHandles val="exact"/>
        </dgm:presLayoutVars>
      </dgm:prSet>
      <dgm:spPr/>
      <dgm:t>
        <a:bodyPr/>
        <a:lstStyle/>
        <a:p>
          <a:endParaRPr lang="en-US"/>
        </a:p>
      </dgm:t>
    </dgm:pt>
  </dgm:ptLst>
  <dgm:cxnLst>
    <dgm:cxn modelId="{E8A87E66-2C8A-1742-8B0F-FF74119AB94E}" type="presOf" srcId="{63BCD9F6-E45D-4F1B-96B1-97E99FE3EA9D}" destId="{91BB03BD-3FDF-4891-A8E4-6AA54D73EDB4}" srcOrd="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63BCD9F6-E45D-4F1B-96B1-97E99FE3EA9D}" type="doc">
      <dgm:prSet loTypeId="urn:microsoft.com/office/officeart/2005/8/layout/chevron1" loCatId="process" qsTypeId="urn:microsoft.com/office/officeart/2005/8/quickstyle/simple5" qsCatId="simple" csTypeId="urn:microsoft.com/office/officeart/2005/8/colors/accent3_2" csCatId="accent3" phldr="1"/>
      <dgm:spPr/>
      <dgm:t>
        <a:bodyPr/>
        <a:lstStyle/>
        <a:p>
          <a:endParaRPr lang="en-US"/>
        </a:p>
      </dgm:t>
    </dgm:pt>
    <dgm:pt modelId="{91BB03BD-3FDF-4891-A8E4-6AA54D73EDB4}" type="pres">
      <dgm:prSet presAssocID="{63BCD9F6-E45D-4F1B-96B1-97E99FE3EA9D}" presName="Name0" presStyleCnt="0">
        <dgm:presLayoutVars>
          <dgm:dir/>
          <dgm:animLvl val="lvl"/>
          <dgm:resizeHandles val="exact"/>
        </dgm:presLayoutVars>
      </dgm:prSet>
      <dgm:spPr/>
      <dgm:t>
        <a:bodyPr/>
        <a:lstStyle/>
        <a:p>
          <a:endParaRPr lang="en-US"/>
        </a:p>
      </dgm:t>
    </dgm:pt>
  </dgm:ptLst>
  <dgm:cxnLst>
    <dgm:cxn modelId="{BE6076AD-EA68-6840-8E7F-D81B03209F07}" type="presOf" srcId="{63BCD9F6-E45D-4F1B-96B1-97E99FE3EA9D}" destId="{91BB03BD-3FDF-4891-A8E4-6AA54D73EDB4}" srcOrd="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63BCD9F6-E45D-4F1B-96B1-97E99FE3EA9D}" type="doc">
      <dgm:prSet loTypeId="urn:microsoft.com/office/officeart/2005/8/layout/chevron1" loCatId="process" qsTypeId="urn:microsoft.com/office/officeart/2005/8/quickstyle/simple5" qsCatId="simple" csTypeId="urn:microsoft.com/office/officeart/2005/8/colors/accent3_2" csCatId="accent3" phldr="1"/>
      <dgm:spPr/>
      <dgm:t>
        <a:bodyPr/>
        <a:lstStyle/>
        <a:p>
          <a:endParaRPr lang="en-US"/>
        </a:p>
      </dgm:t>
    </dgm:pt>
    <dgm:pt modelId="{91BB03BD-3FDF-4891-A8E4-6AA54D73EDB4}" type="pres">
      <dgm:prSet presAssocID="{63BCD9F6-E45D-4F1B-96B1-97E99FE3EA9D}" presName="Name0" presStyleCnt="0">
        <dgm:presLayoutVars>
          <dgm:dir/>
          <dgm:animLvl val="lvl"/>
          <dgm:resizeHandles val="exact"/>
        </dgm:presLayoutVars>
      </dgm:prSet>
      <dgm:spPr/>
      <dgm:t>
        <a:bodyPr/>
        <a:lstStyle/>
        <a:p>
          <a:endParaRPr lang="en-US"/>
        </a:p>
      </dgm:t>
    </dgm:pt>
  </dgm:ptLst>
  <dgm:cxnLst>
    <dgm:cxn modelId="{635BC9F4-212B-F14D-9FBF-79EA97384234}" type="presOf" srcId="{63BCD9F6-E45D-4F1B-96B1-97E99FE3EA9D}" destId="{91BB03BD-3FDF-4891-A8E4-6AA54D73EDB4}" srcOrd="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98FA1C-4E14-7C46-9C43-0C2C95B4DC92}">
      <dsp:nvSpPr>
        <dsp:cNvPr id="0" name=""/>
        <dsp:cNvSpPr/>
      </dsp:nvSpPr>
      <dsp:spPr>
        <a:xfrm>
          <a:off x="7306" y="2354881"/>
          <a:ext cx="2183714" cy="1310228"/>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kern="1200" dirty="0" smtClean="0"/>
            <a:t>Clean data</a:t>
          </a:r>
          <a:endParaRPr lang="en-US" sz="2700" kern="1200" dirty="0"/>
        </a:p>
      </dsp:txBody>
      <dsp:txXfrm>
        <a:off x="45681" y="2393256"/>
        <a:ext cx="2106964" cy="1233478"/>
      </dsp:txXfrm>
    </dsp:sp>
    <dsp:sp modelId="{7ACE6A16-E8C5-A34D-A68E-E2D12EF4D2D9}">
      <dsp:nvSpPr>
        <dsp:cNvPr id="0" name=""/>
        <dsp:cNvSpPr/>
      </dsp:nvSpPr>
      <dsp:spPr>
        <a:xfrm>
          <a:off x="2409392" y="2739215"/>
          <a:ext cx="462947" cy="541561"/>
        </a:xfrm>
        <a:prstGeom prst="rightArrow">
          <a:avLst>
            <a:gd name="adj1" fmla="val 60000"/>
            <a:gd name="adj2" fmla="val 50000"/>
          </a:avLst>
        </a:prstGeom>
        <a:gradFill rotWithShape="0">
          <a:gsLst>
            <a:gs pos="0">
              <a:schemeClr val="accent1">
                <a:tint val="60000"/>
                <a:hueOff val="0"/>
                <a:satOff val="0"/>
                <a:lumOff val="0"/>
                <a:alphaOff val="0"/>
                <a:tint val="100000"/>
                <a:shade val="100000"/>
                <a:satMod val="130000"/>
              </a:schemeClr>
            </a:gs>
            <a:gs pos="100000">
              <a:schemeClr val="accent1">
                <a:tint val="6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977900">
            <a:lnSpc>
              <a:spcPct val="90000"/>
            </a:lnSpc>
            <a:spcBef>
              <a:spcPct val="0"/>
            </a:spcBef>
            <a:spcAft>
              <a:spcPct val="35000"/>
            </a:spcAft>
          </a:pPr>
          <a:endParaRPr lang="en-US" sz="2200" kern="1200"/>
        </a:p>
      </dsp:txBody>
      <dsp:txXfrm>
        <a:off x="2409392" y="2847527"/>
        <a:ext cx="324063" cy="324937"/>
      </dsp:txXfrm>
    </dsp:sp>
    <dsp:sp modelId="{21023B31-5581-8E4C-83DA-F2FF3B489C1D}">
      <dsp:nvSpPr>
        <dsp:cNvPr id="0" name=""/>
        <dsp:cNvSpPr/>
      </dsp:nvSpPr>
      <dsp:spPr>
        <a:xfrm>
          <a:off x="3064507" y="2354881"/>
          <a:ext cx="2183714" cy="1310228"/>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kern="1200" dirty="0" smtClean="0"/>
            <a:t>Create visualizations</a:t>
          </a:r>
          <a:endParaRPr lang="en-US" sz="2700" kern="1200" dirty="0"/>
        </a:p>
      </dsp:txBody>
      <dsp:txXfrm>
        <a:off x="3102882" y="2393256"/>
        <a:ext cx="2106964" cy="1233478"/>
      </dsp:txXfrm>
    </dsp:sp>
    <dsp:sp modelId="{F7AA0BC3-ECDF-784A-9489-9B866A0210F4}">
      <dsp:nvSpPr>
        <dsp:cNvPr id="0" name=""/>
        <dsp:cNvSpPr/>
      </dsp:nvSpPr>
      <dsp:spPr>
        <a:xfrm>
          <a:off x="5466593" y="2739215"/>
          <a:ext cx="462947" cy="541561"/>
        </a:xfrm>
        <a:prstGeom prst="rightArrow">
          <a:avLst>
            <a:gd name="adj1" fmla="val 60000"/>
            <a:gd name="adj2" fmla="val 50000"/>
          </a:avLst>
        </a:prstGeom>
        <a:gradFill rotWithShape="0">
          <a:gsLst>
            <a:gs pos="0">
              <a:schemeClr val="accent1">
                <a:tint val="60000"/>
                <a:hueOff val="0"/>
                <a:satOff val="0"/>
                <a:lumOff val="0"/>
                <a:alphaOff val="0"/>
                <a:tint val="100000"/>
                <a:shade val="100000"/>
                <a:satMod val="130000"/>
              </a:schemeClr>
            </a:gs>
            <a:gs pos="100000">
              <a:schemeClr val="accent1">
                <a:tint val="6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977900">
            <a:lnSpc>
              <a:spcPct val="90000"/>
            </a:lnSpc>
            <a:spcBef>
              <a:spcPct val="0"/>
            </a:spcBef>
            <a:spcAft>
              <a:spcPct val="35000"/>
            </a:spcAft>
          </a:pPr>
          <a:endParaRPr lang="en-US" sz="2200" kern="1200"/>
        </a:p>
      </dsp:txBody>
      <dsp:txXfrm>
        <a:off x="5466593" y="2847527"/>
        <a:ext cx="324063" cy="324937"/>
      </dsp:txXfrm>
    </dsp:sp>
    <dsp:sp modelId="{AA460B42-D575-A941-B801-636408FCE59B}">
      <dsp:nvSpPr>
        <dsp:cNvPr id="0" name=""/>
        <dsp:cNvSpPr/>
      </dsp:nvSpPr>
      <dsp:spPr>
        <a:xfrm>
          <a:off x="6121707" y="2354881"/>
          <a:ext cx="2183714" cy="1310228"/>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kern="1200" dirty="0" smtClean="0"/>
            <a:t>Extract insights</a:t>
          </a:r>
          <a:endParaRPr lang="en-US" sz="2700" kern="1200" dirty="0"/>
        </a:p>
      </dsp:txBody>
      <dsp:txXfrm>
        <a:off x="6160082" y="2393256"/>
        <a:ext cx="2106964" cy="123347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3778F16-2E35-6645-977D-1894E5859B12}">
      <dsp:nvSpPr>
        <dsp:cNvPr id="0" name=""/>
        <dsp:cNvSpPr/>
      </dsp:nvSpPr>
      <dsp:spPr>
        <a:xfrm>
          <a:off x="0" y="0"/>
          <a:ext cx="5181600" cy="1219200"/>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5730" tIns="125730" rIns="125730" bIns="125730" numCol="1" spcCol="1270" anchor="ctr" anchorCtr="0">
          <a:noAutofit/>
        </a:bodyPr>
        <a:lstStyle/>
        <a:p>
          <a:pPr lvl="0" algn="l" defTabSz="1466850">
            <a:lnSpc>
              <a:spcPct val="90000"/>
            </a:lnSpc>
            <a:spcBef>
              <a:spcPct val="0"/>
            </a:spcBef>
            <a:spcAft>
              <a:spcPct val="35000"/>
            </a:spcAft>
          </a:pPr>
          <a:r>
            <a:rPr lang="en-US" sz="3300" kern="1200" dirty="0" smtClean="0"/>
            <a:t>Busiest stations</a:t>
          </a:r>
          <a:endParaRPr lang="en-US" sz="3300" kern="1200" dirty="0"/>
        </a:p>
      </dsp:txBody>
      <dsp:txXfrm>
        <a:off x="35709" y="35709"/>
        <a:ext cx="3865988" cy="1147782"/>
      </dsp:txXfrm>
    </dsp:sp>
    <dsp:sp modelId="{A4AB7D56-E644-F04F-A618-2EA8165DE543}">
      <dsp:nvSpPr>
        <dsp:cNvPr id="0" name=""/>
        <dsp:cNvSpPr/>
      </dsp:nvSpPr>
      <dsp:spPr>
        <a:xfrm>
          <a:off x="457199" y="1422399"/>
          <a:ext cx="5181600" cy="1219200"/>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5730" tIns="125730" rIns="125730" bIns="125730" numCol="1" spcCol="1270" anchor="ctr" anchorCtr="0">
          <a:noAutofit/>
        </a:bodyPr>
        <a:lstStyle/>
        <a:p>
          <a:pPr lvl="0" algn="l" defTabSz="1466850">
            <a:lnSpc>
              <a:spcPct val="90000"/>
            </a:lnSpc>
            <a:spcBef>
              <a:spcPct val="0"/>
            </a:spcBef>
            <a:spcAft>
              <a:spcPct val="35000"/>
            </a:spcAft>
          </a:pPr>
          <a:r>
            <a:rPr lang="en-US" sz="3300" kern="1200" dirty="0" smtClean="0"/>
            <a:t>Busiest days of week</a:t>
          </a:r>
          <a:endParaRPr lang="en-US" sz="3300" kern="1200" dirty="0"/>
        </a:p>
      </dsp:txBody>
      <dsp:txXfrm>
        <a:off x="492908" y="1458108"/>
        <a:ext cx="3860502" cy="1147782"/>
      </dsp:txXfrm>
    </dsp:sp>
    <dsp:sp modelId="{B875515D-C46E-5443-9D03-579C32DA3649}">
      <dsp:nvSpPr>
        <dsp:cNvPr id="0" name=""/>
        <dsp:cNvSpPr/>
      </dsp:nvSpPr>
      <dsp:spPr>
        <a:xfrm>
          <a:off x="914399" y="2844799"/>
          <a:ext cx="5181600" cy="1219200"/>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5730" tIns="125730" rIns="125730" bIns="125730" numCol="1" spcCol="1270" anchor="ctr" anchorCtr="0">
          <a:noAutofit/>
        </a:bodyPr>
        <a:lstStyle/>
        <a:p>
          <a:pPr lvl="0" algn="l" defTabSz="1466850">
            <a:lnSpc>
              <a:spcPct val="90000"/>
            </a:lnSpc>
            <a:spcBef>
              <a:spcPct val="0"/>
            </a:spcBef>
            <a:spcAft>
              <a:spcPct val="35000"/>
            </a:spcAft>
          </a:pPr>
          <a:r>
            <a:rPr lang="en-US" sz="3300" kern="1200" dirty="0" smtClean="0"/>
            <a:t>Busiest times of day</a:t>
          </a:r>
          <a:endParaRPr lang="en-US" sz="3300" kern="1200" dirty="0"/>
        </a:p>
      </dsp:txBody>
      <dsp:txXfrm>
        <a:off x="950108" y="2880508"/>
        <a:ext cx="3860502" cy="1147782"/>
      </dsp:txXfrm>
    </dsp:sp>
    <dsp:sp modelId="{23703565-E677-4B4E-8D2A-5166E29BC854}">
      <dsp:nvSpPr>
        <dsp:cNvPr id="0" name=""/>
        <dsp:cNvSpPr/>
      </dsp:nvSpPr>
      <dsp:spPr>
        <a:xfrm>
          <a:off x="4389120" y="924560"/>
          <a:ext cx="792480" cy="792480"/>
        </a:xfrm>
        <a:prstGeom prst="downArrow">
          <a:avLst>
            <a:gd name="adj1" fmla="val 55000"/>
            <a:gd name="adj2" fmla="val 45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ctr" defTabSz="1600200">
            <a:lnSpc>
              <a:spcPct val="90000"/>
            </a:lnSpc>
            <a:spcBef>
              <a:spcPct val="0"/>
            </a:spcBef>
            <a:spcAft>
              <a:spcPct val="35000"/>
            </a:spcAft>
          </a:pPr>
          <a:endParaRPr lang="en-US" sz="3600" kern="1200"/>
        </a:p>
      </dsp:txBody>
      <dsp:txXfrm>
        <a:off x="4567428" y="924560"/>
        <a:ext cx="435864" cy="596341"/>
      </dsp:txXfrm>
    </dsp:sp>
    <dsp:sp modelId="{A381E4EF-3957-6544-B14B-66828CD920EF}">
      <dsp:nvSpPr>
        <dsp:cNvPr id="0" name=""/>
        <dsp:cNvSpPr/>
      </dsp:nvSpPr>
      <dsp:spPr>
        <a:xfrm>
          <a:off x="4846320" y="2338832"/>
          <a:ext cx="792480" cy="792480"/>
        </a:xfrm>
        <a:prstGeom prst="downArrow">
          <a:avLst>
            <a:gd name="adj1" fmla="val 55000"/>
            <a:gd name="adj2" fmla="val 45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ctr" defTabSz="1600200">
            <a:lnSpc>
              <a:spcPct val="90000"/>
            </a:lnSpc>
            <a:spcBef>
              <a:spcPct val="0"/>
            </a:spcBef>
            <a:spcAft>
              <a:spcPct val="35000"/>
            </a:spcAft>
          </a:pPr>
          <a:endParaRPr lang="en-US" sz="3600" kern="1200"/>
        </a:p>
      </dsp:txBody>
      <dsp:txXfrm>
        <a:off x="5024628" y="2338832"/>
        <a:ext cx="435864" cy="596341"/>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0.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8.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9.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0.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6.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8.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9.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E04D56A-2B1B-3245-86CF-62D0CFF20A89}" type="datetimeFigureOut">
              <a:rPr lang="en-US" smtClean="0"/>
              <a:t>4/4/19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77A9F12-9B81-664E-821A-69F5AB826011}" type="slidenum">
              <a:rPr lang="en-US" smtClean="0"/>
              <a:t>‹#›</a:t>
            </a:fld>
            <a:endParaRPr lang="en-US"/>
          </a:p>
        </p:txBody>
      </p:sp>
    </p:spTree>
    <p:extLst>
      <p:ext uri="{BB962C8B-B14F-4D97-AF65-F5344CB8AC3E}">
        <p14:creationId xmlns:p14="http://schemas.microsoft.com/office/powerpoint/2010/main" val="3627252751"/>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Introduce ourselves and the topic</a:t>
            </a:r>
          </a:p>
          <a:p>
            <a:endParaRPr lang="en-US" dirty="0" smtClean="0"/>
          </a:p>
          <a:p>
            <a:r>
              <a:rPr lang="en-US" dirty="0" smtClean="0"/>
              <a:t>Hi, we’re Lauren, Natasha and Dan</a:t>
            </a:r>
          </a:p>
          <a:p>
            <a:endParaRPr lang="en-US" dirty="0" smtClean="0"/>
          </a:p>
          <a:p>
            <a:r>
              <a:rPr lang="en-US" dirty="0" smtClean="0"/>
              <a:t>We’re here to tell you about our analysis of the NYC MTA data to help</a:t>
            </a:r>
            <a:r>
              <a:rPr lang="en-US" baseline="0" dirty="0" smtClean="0"/>
              <a:t> Women Tech Women Now</a:t>
            </a:r>
            <a:endParaRPr lang="en-US" dirty="0" smtClean="0"/>
          </a:p>
        </p:txBody>
      </p:sp>
      <p:sp>
        <p:nvSpPr>
          <p:cNvPr id="4" name="Slide Number Placeholder 3"/>
          <p:cNvSpPr>
            <a:spLocks noGrp="1"/>
          </p:cNvSpPr>
          <p:nvPr>
            <p:ph type="sldNum" sz="quarter" idx="10"/>
          </p:nvPr>
        </p:nvSpPr>
        <p:spPr/>
        <p:txBody>
          <a:bodyPr/>
          <a:lstStyle/>
          <a:p>
            <a:fld id="{977A9F12-9B81-664E-821A-69F5AB826011}" type="slidenum">
              <a:rPr lang="en-US" smtClean="0"/>
              <a:t>1</a:t>
            </a:fld>
            <a:endParaRPr lang="en-US"/>
          </a:p>
        </p:txBody>
      </p:sp>
    </p:spTree>
    <p:extLst>
      <p:ext uri="{BB962C8B-B14F-4D97-AF65-F5344CB8AC3E}">
        <p14:creationId xmlns:p14="http://schemas.microsoft.com/office/powerpoint/2010/main" val="26896032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457200" rtl="0" eaLnBrk="1" fontAlgn="auto" latinLnBrk="0" hangingPunct="1">
              <a:lnSpc>
                <a:spcPct val="100000"/>
              </a:lnSpc>
              <a:spcBef>
                <a:spcPts val="0"/>
              </a:spcBef>
              <a:spcAft>
                <a:spcPts val="0"/>
              </a:spcAft>
              <a:buClrTx/>
              <a:buSzTx/>
              <a:buFont typeface="Arial"/>
              <a:buChar char="•"/>
              <a:tabLst/>
              <a:defRPr/>
            </a:pPr>
            <a:r>
              <a:rPr lang="en-US" dirty="0" smtClean="0"/>
              <a:t>Aside from just looking at traffic</a:t>
            </a:r>
            <a:r>
              <a:rPr lang="en-US" baseline="0" dirty="0" smtClean="0"/>
              <a:t> volume based on subway data, we also thought it would be beneficial to narrow in on high income neighborhoods in NYC where you will more likely find people wiling to donate or buy gala tickets</a:t>
            </a:r>
          </a:p>
          <a:p>
            <a:pPr marL="171450" marR="0" indent="-171450" algn="l" defTabSz="457200" rtl="0" eaLnBrk="1" fontAlgn="auto" latinLnBrk="0" hangingPunct="1">
              <a:lnSpc>
                <a:spcPct val="100000"/>
              </a:lnSpc>
              <a:spcBef>
                <a:spcPts val="0"/>
              </a:spcBef>
              <a:spcAft>
                <a:spcPts val="0"/>
              </a:spcAft>
              <a:buClrTx/>
              <a:buSzTx/>
              <a:buFont typeface="Arial"/>
              <a:buChar char="•"/>
              <a:tabLst/>
              <a:defRPr/>
            </a:pPr>
            <a:r>
              <a:rPr lang="en-US" dirty="0" smtClean="0"/>
              <a:t>We chose to look</a:t>
            </a:r>
            <a:r>
              <a:rPr lang="en-US" baseline="0" dirty="0" smtClean="0"/>
              <a:t> at the highest income neighborhood, Upper East Side</a:t>
            </a:r>
          </a:p>
          <a:p>
            <a:pPr marL="171450" marR="0" indent="-171450" algn="l" defTabSz="457200" rtl="0" eaLnBrk="1" fontAlgn="auto" latinLnBrk="0" hangingPunct="1">
              <a:lnSpc>
                <a:spcPct val="100000"/>
              </a:lnSpc>
              <a:spcBef>
                <a:spcPts val="0"/>
              </a:spcBef>
              <a:spcAft>
                <a:spcPts val="0"/>
              </a:spcAft>
              <a:buClrTx/>
              <a:buSzTx/>
              <a:buFont typeface="Arial"/>
              <a:buChar char="•"/>
              <a:tabLst/>
              <a:defRPr/>
            </a:pPr>
            <a:r>
              <a:rPr lang="en-US" baseline="0" dirty="0" smtClean="0"/>
              <a:t>In this neighborhood, we see a very high level of commuter traffic during the week, so that is prime time for street teams</a:t>
            </a:r>
          </a:p>
          <a:p>
            <a:pPr marL="171450" marR="0" indent="-171450" algn="l" defTabSz="457200" rtl="0" eaLnBrk="1" fontAlgn="auto" latinLnBrk="0" hangingPunct="1">
              <a:lnSpc>
                <a:spcPct val="100000"/>
              </a:lnSpc>
              <a:spcBef>
                <a:spcPts val="0"/>
              </a:spcBef>
              <a:spcAft>
                <a:spcPts val="0"/>
              </a:spcAft>
              <a:buClrTx/>
              <a:buSzTx/>
              <a:buFont typeface="Arial"/>
              <a:buChar char="•"/>
              <a:tabLst/>
              <a:defRPr/>
            </a:pPr>
            <a:r>
              <a:rPr lang="en-US" dirty="0" smtClean="0"/>
              <a:t>Because</a:t>
            </a:r>
            <a:r>
              <a:rPr lang="en-US" baseline="0" dirty="0" smtClean="0"/>
              <a:t> peak values in the upper eastside neighborhood are relatively similar throughout the week, we narrow in here on Wednesday so you have a station to visit that day</a:t>
            </a:r>
          </a:p>
          <a:p>
            <a:pPr marL="0" marR="0" indent="0" algn="l" defTabSz="457200" rtl="0" eaLnBrk="1" fontAlgn="auto" latinLnBrk="0" hangingPunct="1">
              <a:lnSpc>
                <a:spcPct val="100000"/>
              </a:lnSpc>
              <a:spcBef>
                <a:spcPts val="0"/>
              </a:spcBef>
              <a:spcAft>
                <a:spcPts val="0"/>
              </a:spcAft>
              <a:buClrTx/>
              <a:buSzTx/>
              <a:buFont typeface="Arial"/>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https://</a:t>
            </a:r>
            <a:r>
              <a:rPr lang="en-US" baseline="0" dirty="0" err="1" smtClean="0"/>
              <a:t>ny.curbed.com</a:t>
            </a:r>
            <a:r>
              <a:rPr lang="en-US" baseline="0" dirty="0" smtClean="0"/>
              <a:t>/2017/6/27/15881706/</a:t>
            </a:r>
            <a:r>
              <a:rPr lang="en-US" baseline="0" dirty="0" err="1" smtClean="0"/>
              <a:t>nyc</a:t>
            </a:r>
            <a:r>
              <a:rPr lang="en-US" baseline="0" dirty="0" smtClean="0"/>
              <a:t>-richest-neighborhoods-</a:t>
            </a:r>
            <a:r>
              <a:rPr lang="en-US" baseline="0" dirty="0" err="1" smtClean="0"/>
              <a:t>manhattan</a:t>
            </a:r>
            <a:r>
              <a:rPr lang="en-US" baseline="0" dirty="0" smtClean="0"/>
              <a:t>-</a:t>
            </a:r>
            <a:r>
              <a:rPr lang="en-US" baseline="0" dirty="0" err="1" smtClean="0"/>
              <a:t>brooklyn</a:t>
            </a: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977A9F12-9B81-664E-821A-69F5AB826011}" type="slidenum">
              <a:rPr lang="en-US" smtClean="0"/>
              <a:t>10</a:t>
            </a:fld>
            <a:endParaRPr lang="en-US"/>
          </a:p>
        </p:txBody>
      </p:sp>
    </p:spTree>
    <p:extLst>
      <p:ext uri="{BB962C8B-B14F-4D97-AF65-F5344CB8AC3E}">
        <p14:creationId xmlns:p14="http://schemas.microsoft.com/office/powerpoint/2010/main" val="17779878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457200" rtl="0" eaLnBrk="1" fontAlgn="auto" latinLnBrk="0" hangingPunct="1">
              <a:lnSpc>
                <a:spcPct val="100000"/>
              </a:lnSpc>
              <a:spcBef>
                <a:spcPts val="0"/>
              </a:spcBef>
              <a:spcAft>
                <a:spcPts val="0"/>
              </a:spcAft>
              <a:buClrTx/>
              <a:buSzTx/>
              <a:buFont typeface="Arial"/>
              <a:buChar char="•"/>
              <a:tabLst/>
              <a:defRPr/>
            </a:pPr>
            <a:r>
              <a:rPr lang="en-US" dirty="0" smtClean="0"/>
              <a:t>We look specifically on Wednesday since no</a:t>
            </a:r>
            <a:r>
              <a:rPr lang="en-US" baseline="0" dirty="0" smtClean="0"/>
              <a:t> rec that day yet</a:t>
            </a:r>
          </a:p>
          <a:p>
            <a:pPr marL="171450" marR="0" indent="-171450" algn="l" defTabSz="457200" rtl="0" eaLnBrk="1" fontAlgn="auto" latinLnBrk="0" hangingPunct="1">
              <a:lnSpc>
                <a:spcPct val="100000"/>
              </a:lnSpc>
              <a:spcBef>
                <a:spcPts val="0"/>
              </a:spcBef>
              <a:spcAft>
                <a:spcPts val="0"/>
              </a:spcAft>
              <a:buClrTx/>
              <a:buSzTx/>
              <a:buFont typeface="Arial"/>
              <a:buChar char="•"/>
              <a:tabLst/>
              <a:defRPr/>
            </a:pPr>
            <a:r>
              <a:rPr lang="en-US" baseline="0" dirty="0" smtClean="0"/>
              <a:t>Good day to go to upper east side and cater to commuters there during commuter hours </a:t>
            </a:r>
            <a:r>
              <a:rPr lang="mr-IN" baseline="0" dirty="0" smtClean="0"/>
              <a:t>–</a:t>
            </a:r>
            <a:r>
              <a:rPr lang="en-US" baseline="0" dirty="0" smtClean="0"/>
              <a:t> morning, evening, and almost as good during lunch hours</a:t>
            </a:r>
          </a:p>
        </p:txBody>
      </p:sp>
      <p:sp>
        <p:nvSpPr>
          <p:cNvPr id="4" name="Slide Number Placeholder 3"/>
          <p:cNvSpPr>
            <a:spLocks noGrp="1"/>
          </p:cNvSpPr>
          <p:nvPr>
            <p:ph type="sldNum" sz="quarter" idx="10"/>
          </p:nvPr>
        </p:nvSpPr>
        <p:spPr/>
        <p:txBody>
          <a:bodyPr/>
          <a:lstStyle/>
          <a:p>
            <a:fld id="{977A9F12-9B81-664E-821A-69F5AB826011}" type="slidenum">
              <a:rPr lang="en-US" smtClean="0"/>
              <a:t>11</a:t>
            </a:fld>
            <a:endParaRPr lang="en-US"/>
          </a:p>
        </p:txBody>
      </p:sp>
    </p:spTree>
    <p:extLst>
      <p:ext uri="{BB962C8B-B14F-4D97-AF65-F5344CB8AC3E}">
        <p14:creationId xmlns:p14="http://schemas.microsoft.com/office/powerpoint/2010/main" val="17779878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50000"/>
              </a:lnSpc>
            </a:pPr>
            <a:r>
              <a:rPr lang="en-US" dirty="0" smtClean="0"/>
              <a:t>So our main recs are to focus on peak traffic</a:t>
            </a:r>
            <a:r>
              <a:rPr lang="en-US" baseline="0" dirty="0" smtClean="0"/>
              <a:t> during morning and evening </a:t>
            </a:r>
            <a:r>
              <a:rPr lang="mr-IN" baseline="0" dirty="0" smtClean="0"/>
              <a:t>–</a:t>
            </a:r>
            <a:r>
              <a:rPr lang="en-US" baseline="0" dirty="0" smtClean="0"/>
              <a:t> commuter hours at stations </a:t>
            </a:r>
            <a:r>
              <a:rPr lang="mr-IN" baseline="0" dirty="0" smtClean="0"/>
              <a:t>–</a:t>
            </a:r>
            <a:r>
              <a:rPr lang="en-US" baseline="0" dirty="0" smtClean="0"/>
              <a:t> Penn, </a:t>
            </a:r>
            <a:r>
              <a:rPr lang="en-US" baseline="0" dirty="0" err="1" smtClean="0"/>
              <a:t>Gct</a:t>
            </a:r>
            <a:endParaRPr lang="en-US" baseline="0" dirty="0" smtClean="0"/>
          </a:p>
          <a:p>
            <a:pPr>
              <a:lnSpc>
                <a:spcPct val="150000"/>
              </a:lnSpc>
            </a:pPr>
            <a:r>
              <a:rPr lang="en-US" baseline="0" dirty="0" smtClean="0"/>
              <a:t>Friday happy hour TS</a:t>
            </a:r>
          </a:p>
          <a:p>
            <a:pPr>
              <a:lnSpc>
                <a:spcPct val="150000"/>
              </a:lnSpc>
            </a:pPr>
            <a:r>
              <a:rPr lang="en-US" baseline="0" dirty="0" smtClean="0"/>
              <a:t>Weds take a break, go to upper east side</a:t>
            </a:r>
          </a:p>
          <a:p>
            <a:pPr>
              <a:lnSpc>
                <a:spcPct val="150000"/>
              </a:lnSpc>
            </a:pPr>
            <a:r>
              <a:rPr lang="en-US" baseline="0" dirty="0" smtClean="0"/>
              <a:t>Mon take a day off</a:t>
            </a:r>
            <a:endParaRPr lang="en-US" dirty="0" smtClean="0"/>
          </a:p>
          <a:p>
            <a:pPr>
              <a:lnSpc>
                <a:spcPct val="150000"/>
              </a:lnSpc>
            </a:pPr>
            <a:endParaRPr lang="en-US" dirty="0" smtClean="0"/>
          </a:p>
          <a:p>
            <a:pPr>
              <a:lnSpc>
                <a:spcPct val="150000"/>
              </a:lnSpc>
            </a:pPr>
            <a:r>
              <a:rPr lang="en-US" dirty="0" smtClean="0"/>
              <a:t>Conclusions</a:t>
            </a:r>
          </a:p>
          <a:p>
            <a:pPr marL="285750" indent="-285750">
              <a:lnSpc>
                <a:spcPct val="150000"/>
              </a:lnSpc>
              <a:buFont typeface="Arial"/>
              <a:buChar char="•"/>
            </a:pPr>
            <a:r>
              <a:rPr lang="en-US" dirty="0" smtClean="0"/>
              <a:t>Focus on weekday commuting hours and target heavy traffic areas such as Penn and Grand Central Station + Times Square</a:t>
            </a:r>
          </a:p>
          <a:p>
            <a:pPr marL="285750" indent="-285750">
              <a:lnSpc>
                <a:spcPct val="150000"/>
              </a:lnSpc>
              <a:buFont typeface="Arial"/>
              <a:buChar char="•"/>
            </a:pPr>
            <a:r>
              <a:rPr lang="en-US" dirty="0" smtClean="0"/>
              <a:t>Target the affluent consumers by focusing on the neighborhoods of Upper East Side</a:t>
            </a:r>
            <a:endParaRPr lang="en-US" dirty="0"/>
          </a:p>
        </p:txBody>
      </p:sp>
      <p:sp>
        <p:nvSpPr>
          <p:cNvPr id="4" name="Slide Number Placeholder 3"/>
          <p:cNvSpPr>
            <a:spLocks noGrp="1"/>
          </p:cNvSpPr>
          <p:nvPr>
            <p:ph type="sldNum" sz="quarter" idx="10"/>
          </p:nvPr>
        </p:nvSpPr>
        <p:spPr/>
        <p:txBody>
          <a:bodyPr/>
          <a:lstStyle/>
          <a:p>
            <a:fld id="{977A9F12-9B81-664E-821A-69F5AB826011}" type="slidenum">
              <a:rPr lang="en-US" smtClean="0"/>
              <a:t>12</a:t>
            </a:fld>
            <a:endParaRPr lang="en-US"/>
          </a:p>
        </p:txBody>
      </p:sp>
    </p:spTree>
    <p:extLst>
      <p:ext uri="{BB962C8B-B14F-4D97-AF65-F5344CB8AC3E}">
        <p14:creationId xmlns:p14="http://schemas.microsoft.com/office/powerpoint/2010/main" val="525772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the future,</a:t>
            </a:r>
            <a:r>
              <a:rPr lang="en-US" baseline="0" dirty="0" smtClean="0"/>
              <a:t> we will</a:t>
            </a:r>
            <a:r>
              <a:rPr lang="mr-IN" baseline="0" dirty="0" smtClean="0"/>
              <a:t>…</a:t>
            </a:r>
            <a:endParaRPr lang="en-US" dirty="0"/>
          </a:p>
        </p:txBody>
      </p:sp>
      <p:sp>
        <p:nvSpPr>
          <p:cNvPr id="4" name="Slide Number Placeholder 3"/>
          <p:cNvSpPr>
            <a:spLocks noGrp="1"/>
          </p:cNvSpPr>
          <p:nvPr>
            <p:ph type="sldNum" sz="quarter" idx="10"/>
          </p:nvPr>
        </p:nvSpPr>
        <p:spPr/>
        <p:txBody>
          <a:bodyPr/>
          <a:lstStyle/>
          <a:p>
            <a:fld id="{977A9F12-9B81-664E-821A-69F5AB826011}" type="slidenum">
              <a:rPr lang="en-US" smtClean="0"/>
              <a:t>13</a:t>
            </a:fld>
            <a:endParaRPr lang="en-US"/>
          </a:p>
        </p:txBody>
      </p:sp>
    </p:spTree>
    <p:extLst>
      <p:ext uri="{BB962C8B-B14F-4D97-AF65-F5344CB8AC3E}">
        <p14:creationId xmlns:p14="http://schemas.microsoft.com/office/powerpoint/2010/main" val="11104024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77A9F12-9B81-664E-821A-69F5AB826011}" type="slidenum">
              <a:rPr lang="en-US" smtClean="0"/>
              <a:t>14</a:t>
            </a:fld>
            <a:endParaRPr lang="en-US"/>
          </a:p>
        </p:txBody>
      </p:sp>
    </p:spTree>
    <p:extLst>
      <p:ext uri="{BB962C8B-B14F-4D97-AF65-F5344CB8AC3E}">
        <p14:creationId xmlns:p14="http://schemas.microsoft.com/office/powerpoint/2010/main" val="11104024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Looking</a:t>
            </a:r>
            <a:r>
              <a:rPr lang="en-US" baseline="0" dirty="0" smtClean="0"/>
              <a:t> at those 5 top stations by day of week we see that some are busier during weekdays, such as GCT and Penn</a:t>
            </a:r>
          </a:p>
          <a:p>
            <a:r>
              <a:rPr lang="en-US" baseline="0" dirty="0" smtClean="0"/>
              <a:t>And some are </a:t>
            </a:r>
            <a:r>
              <a:rPr lang="en-US" baseline="0" dirty="0" err="1" smtClean="0"/>
              <a:t>busiers</a:t>
            </a:r>
            <a:r>
              <a:rPr lang="en-US" baseline="0" dirty="0" smtClean="0"/>
              <a:t> on weekends, such as JS and WTC</a:t>
            </a:r>
          </a:p>
          <a:p>
            <a:endParaRPr lang="en-US" dirty="0" smtClean="0"/>
          </a:p>
          <a:p>
            <a:r>
              <a:rPr lang="en-US" dirty="0" smtClean="0"/>
              <a:t>Here</a:t>
            </a:r>
            <a:r>
              <a:rPr lang="en-US" baseline="0" dirty="0" smtClean="0"/>
              <a:t> we show traffic by day of week</a:t>
            </a:r>
            <a:endParaRPr lang="en-US" dirty="0"/>
          </a:p>
        </p:txBody>
      </p:sp>
      <p:sp>
        <p:nvSpPr>
          <p:cNvPr id="4" name="Slide Number Placeholder 3"/>
          <p:cNvSpPr>
            <a:spLocks noGrp="1"/>
          </p:cNvSpPr>
          <p:nvPr>
            <p:ph type="sldNum" sz="quarter" idx="10"/>
          </p:nvPr>
        </p:nvSpPr>
        <p:spPr/>
        <p:txBody>
          <a:bodyPr/>
          <a:lstStyle/>
          <a:p>
            <a:fld id="{977A9F12-9B81-664E-821A-69F5AB826011}" type="slidenum">
              <a:rPr lang="en-US" smtClean="0"/>
              <a:t>15</a:t>
            </a:fld>
            <a:endParaRPr lang="en-US"/>
          </a:p>
        </p:txBody>
      </p:sp>
    </p:spTree>
    <p:extLst>
      <p:ext uri="{BB962C8B-B14F-4D97-AF65-F5344CB8AC3E}">
        <p14:creationId xmlns:p14="http://schemas.microsoft.com/office/powerpoint/2010/main" val="31741844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Then we looked at weekend traffic patterns</a:t>
            </a:r>
          </a:p>
          <a:p>
            <a:r>
              <a:rPr lang="en-US" dirty="0" smtClean="0"/>
              <a:t>Shows</a:t>
            </a:r>
            <a:r>
              <a:rPr lang="en-US" baseline="0" dirty="0" smtClean="0"/>
              <a:t> that WTC and Journal square has quite a lot of volume on sat, so could be a good place for weekends</a:t>
            </a:r>
          </a:p>
          <a:p>
            <a:r>
              <a:rPr lang="en-US" baseline="0" dirty="0" smtClean="0"/>
              <a:t>But we are assuming for analysis that street teams only work on weekdays, so for now we will just focus on weekdays recs</a:t>
            </a:r>
            <a:endParaRPr lang="en-US" dirty="0" smtClean="0"/>
          </a:p>
          <a:p>
            <a:endParaRPr lang="en-US" dirty="0" smtClean="0"/>
          </a:p>
          <a:p>
            <a:r>
              <a:rPr lang="en-US" dirty="0" smtClean="0"/>
              <a:t>Here</a:t>
            </a:r>
            <a:r>
              <a:rPr lang="en-US" baseline="0" dirty="0" smtClean="0"/>
              <a:t> we show traffic by day of week</a:t>
            </a:r>
            <a:endParaRPr lang="en-US" dirty="0"/>
          </a:p>
        </p:txBody>
      </p:sp>
      <p:sp>
        <p:nvSpPr>
          <p:cNvPr id="4" name="Slide Number Placeholder 3"/>
          <p:cNvSpPr>
            <a:spLocks noGrp="1"/>
          </p:cNvSpPr>
          <p:nvPr>
            <p:ph type="sldNum" sz="quarter" idx="10"/>
          </p:nvPr>
        </p:nvSpPr>
        <p:spPr/>
        <p:txBody>
          <a:bodyPr/>
          <a:lstStyle/>
          <a:p>
            <a:fld id="{977A9F12-9B81-664E-821A-69F5AB826011}" type="slidenum">
              <a:rPr lang="en-US" smtClean="0"/>
              <a:t>16</a:t>
            </a:fld>
            <a:endParaRPr lang="en-US"/>
          </a:p>
        </p:txBody>
      </p:sp>
    </p:spTree>
    <p:extLst>
      <p:ext uri="{BB962C8B-B14F-4D97-AF65-F5344CB8AC3E}">
        <p14:creationId xmlns:p14="http://schemas.microsoft.com/office/powerpoint/2010/main" val="31741844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we will explain</a:t>
            </a:r>
            <a:r>
              <a:rPr lang="en-US" baseline="0" dirty="0" smtClean="0"/>
              <a:t> these are the top 10 stations by traffic volume and where they are located on the subway map</a:t>
            </a:r>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 It is not surprising that Penn, GCT, Times Square, etc. were among the busiest stations</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r>
              <a:rPr lang="en-US" dirty="0" smtClean="0"/>
              <a:t>- Scientific notation on y axis</a:t>
            </a:r>
          </a:p>
          <a:p>
            <a:r>
              <a:rPr lang="en-US" dirty="0" smtClean="0"/>
              <a:t>- Borders on the bars</a:t>
            </a:r>
          </a:p>
          <a:p>
            <a:r>
              <a:rPr lang="en-US" dirty="0" smtClean="0"/>
              <a:t>- Gridlines</a:t>
            </a:r>
          </a:p>
          <a:p>
            <a:r>
              <a:rPr lang="en-US" dirty="0" smtClean="0"/>
              <a:t>- Titles, axis labels</a:t>
            </a:r>
          </a:p>
          <a:p>
            <a:r>
              <a:rPr lang="en-US" dirty="0" smtClean="0"/>
              <a:t>- X axis should be categorical</a:t>
            </a:r>
          </a:p>
          <a:p>
            <a:r>
              <a:rPr lang="en-US" dirty="0" smtClean="0"/>
              <a:t>- Different color</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p:txBody>
      </p:sp>
      <p:sp>
        <p:nvSpPr>
          <p:cNvPr id="4" name="Slide Number Placeholder 3"/>
          <p:cNvSpPr>
            <a:spLocks noGrp="1"/>
          </p:cNvSpPr>
          <p:nvPr>
            <p:ph type="sldNum" sz="quarter" idx="10"/>
          </p:nvPr>
        </p:nvSpPr>
        <p:spPr/>
        <p:txBody>
          <a:bodyPr/>
          <a:lstStyle/>
          <a:p>
            <a:fld id="{977A9F12-9B81-664E-821A-69F5AB826011}" type="slidenum">
              <a:rPr lang="en-US" smtClean="0"/>
              <a:t>17</a:t>
            </a:fld>
            <a:endParaRPr lang="en-US"/>
          </a:p>
        </p:txBody>
      </p:sp>
    </p:spTree>
    <p:extLst>
      <p:ext uri="{BB962C8B-B14F-4D97-AF65-F5344CB8AC3E}">
        <p14:creationId xmlns:p14="http://schemas.microsoft.com/office/powerpoint/2010/main" val="31741844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To further support our analysis, we looked at highest income neighborhoods in NYC</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We saw that </a:t>
            </a:r>
            <a:r>
              <a:rPr lang="en-US" dirty="0" err="1" smtClean="0"/>
              <a:t>uppereast</a:t>
            </a:r>
            <a:r>
              <a:rPr lang="en-US" baseline="0" dirty="0" smtClean="0"/>
              <a:t> side, </a:t>
            </a:r>
            <a:r>
              <a:rPr lang="en-US" baseline="0" dirty="0" err="1" smtClean="0"/>
              <a:t>soho</a:t>
            </a:r>
            <a:r>
              <a:rPr lang="en-US" baseline="0" dirty="0" smtClean="0"/>
              <a:t>, and midtown east have highest mean household incomes</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So we looked at upper east</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Richest neighborhoods in New York City (based on data, but I’m struggling to find the original census data)</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https://</a:t>
            </a:r>
            <a:r>
              <a:rPr lang="en-US" dirty="0" err="1" smtClean="0"/>
              <a:t>ny.curbed.com</a:t>
            </a:r>
            <a:r>
              <a:rPr lang="en-US" dirty="0" smtClean="0"/>
              <a:t>/2017/6/27/15881706/</a:t>
            </a:r>
            <a:r>
              <a:rPr lang="en-US" dirty="0" err="1" smtClean="0"/>
              <a:t>nyc</a:t>
            </a:r>
            <a:r>
              <a:rPr lang="en-US" dirty="0" smtClean="0"/>
              <a:t>-richest-neighborhoods-</a:t>
            </a:r>
            <a:r>
              <a:rPr lang="en-US" dirty="0" err="1" smtClean="0"/>
              <a:t>manhattan</a:t>
            </a:r>
            <a:r>
              <a:rPr lang="en-US" dirty="0" smtClean="0"/>
              <a:t>-</a:t>
            </a:r>
            <a:r>
              <a:rPr lang="en-US" dirty="0" err="1" smtClean="0"/>
              <a:t>brooklyn</a:t>
            </a:r>
            <a:endParaRPr lang="en-US" dirty="0" smtClean="0"/>
          </a:p>
        </p:txBody>
      </p:sp>
      <p:sp>
        <p:nvSpPr>
          <p:cNvPr id="4" name="Slide Number Placeholder 3"/>
          <p:cNvSpPr>
            <a:spLocks noGrp="1"/>
          </p:cNvSpPr>
          <p:nvPr>
            <p:ph type="sldNum" sz="quarter" idx="10"/>
          </p:nvPr>
        </p:nvSpPr>
        <p:spPr/>
        <p:txBody>
          <a:bodyPr/>
          <a:lstStyle/>
          <a:p>
            <a:fld id="{977A9F12-9B81-664E-821A-69F5AB826011}" type="slidenum">
              <a:rPr lang="en-US" smtClean="0"/>
              <a:t>18</a:t>
            </a:fld>
            <a:endParaRPr lang="en-US"/>
          </a:p>
        </p:txBody>
      </p:sp>
    </p:spTree>
    <p:extLst>
      <p:ext uri="{BB962C8B-B14F-4D97-AF65-F5344CB8AC3E}">
        <p14:creationId xmlns:p14="http://schemas.microsoft.com/office/powerpoint/2010/main" val="17779878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dirty="0" smtClean="0"/>
              <a:t>Our main objectives were to determine where it’s best to position street teams for maximum marketing pay off in terms of traffic among commuters</a:t>
            </a:r>
          </a:p>
          <a:p>
            <a:pPr marL="171450" indent="-171450">
              <a:buFont typeface="Arial"/>
              <a:buChar char="•"/>
            </a:pPr>
            <a:r>
              <a:rPr lang="en-US" dirty="0" smtClean="0"/>
              <a:t>We focused</a:t>
            </a:r>
            <a:r>
              <a:rPr lang="en-US" baseline="0" dirty="0" smtClean="0"/>
              <a:t> </a:t>
            </a:r>
            <a:r>
              <a:rPr lang="en-US" dirty="0" smtClean="0"/>
              <a:t>on which subway stations experience the greatest traffic</a:t>
            </a:r>
          </a:p>
          <a:p>
            <a:pPr marL="171450" indent="-171450">
              <a:buFont typeface="Arial"/>
              <a:buChar char="•"/>
            </a:pPr>
            <a:r>
              <a:rPr lang="en-US" dirty="0" smtClean="0"/>
              <a:t>When teams should be there in terms of day and time of day</a:t>
            </a:r>
          </a:p>
          <a:p>
            <a:pPr marL="171450" indent="-171450">
              <a:buFont typeface="Arial"/>
              <a:buChar char="•"/>
            </a:pPr>
            <a:r>
              <a:rPr lang="en-US" dirty="0" smtClean="0"/>
              <a:t>And also at which subway stations we might be most likely to find potential donors based on affluent neighborhoods</a:t>
            </a:r>
          </a:p>
        </p:txBody>
      </p:sp>
      <p:sp>
        <p:nvSpPr>
          <p:cNvPr id="4" name="Slide Number Placeholder 3"/>
          <p:cNvSpPr>
            <a:spLocks noGrp="1"/>
          </p:cNvSpPr>
          <p:nvPr>
            <p:ph type="sldNum" sz="quarter" idx="10"/>
          </p:nvPr>
        </p:nvSpPr>
        <p:spPr/>
        <p:txBody>
          <a:bodyPr/>
          <a:lstStyle/>
          <a:p>
            <a:fld id="{977A9F12-9B81-664E-821A-69F5AB826011}" type="slidenum">
              <a:rPr lang="en-US" smtClean="0"/>
              <a:t>2</a:t>
            </a:fld>
            <a:endParaRPr lang="en-US"/>
          </a:p>
        </p:txBody>
      </p:sp>
    </p:spTree>
    <p:extLst>
      <p:ext uri="{BB962C8B-B14F-4D97-AF65-F5344CB8AC3E}">
        <p14:creationId xmlns:p14="http://schemas.microsoft.com/office/powerpoint/2010/main" val="38367275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baseline="0" dirty="0" smtClean="0"/>
              <a:t>In our analysis we used pandas and </a:t>
            </a:r>
            <a:r>
              <a:rPr lang="en-US" baseline="0" dirty="0" err="1" smtClean="0"/>
              <a:t>matplotlib</a:t>
            </a:r>
            <a:r>
              <a:rPr lang="en-US" baseline="0" dirty="0" smtClean="0"/>
              <a:t> to clean data, create visualizations, and extract relevant insights</a:t>
            </a:r>
          </a:p>
        </p:txBody>
      </p:sp>
      <p:sp>
        <p:nvSpPr>
          <p:cNvPr id="4" name="Slide Number Placeholder 3"/>
          <p:cNvSpPr>
            <a:spLocks noGrp="1"/>
          </p:cNvSpPr>
          <p:nvPr>
            <p:ph type="sldNum" sz="quarter" idx="10"/>
          </p:nvPr>
        </p:nvSpPr>
        <p:spPr/>
        <p:txBody>
          <a:bodyPr/>
          <a:lstStyle/>
          <a:p>
            <a:fld id="{977A9F12-9B81-664E-821A-69F5AB826011}" type="slidenum">
              <a:rPr lang="en-US" smtClean="0"/>
              <a:t>3</a:t>
            </a:fld>
            <a:endParaRPr lang="en-US"/>
          </a:p>
        </p:txBody>
      </p:sp>
    </p:spTree>
    <p:extLst>
      <p:ext uri="{BB962C8B-B14F-4D97-AF65-F5344CB8AC3E}">
        <p14:creationId xmlns:p14="http://schemas.microsoft.com/office/powerpoint/2010/main" val="1659706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dirty="0" smtClean="0"/>
              <a:t>We focused first on overall volume</a:t>
            </a:r>
            <a:r>
              <a:rPr lang="en-US" baseline="0" dirty="0" smtClean="0"/>
              <a:t> for all stations</a:t>
            </a:r>
          </a:p>
          <a:p>
            <a:pPr marL="171450" indent="-171450">
              <a:buFont typeface="Arial"/>
              <a:buChar char="•"/>
            </a:pPr>
            <a:r>
              <a:rPr lang="en-US" baseline="0" dirty="0" smtClean="0"/>
              <a:t>Then we narrowed down our analysis to show the busiest days of week for each station</a:t>
            </a:r>
          </a:p>
          <a:p>
            <a:pPr marL="171450" indent="-171450">
              <a:buFont typeface="Arial"/>
              <a:buChar char="•"/>
            </a:pPr>
            <a:r>
              <a:rPr lang="en-US" baseline="0" dirty="0" smtClean="0"/>
              <a:t>And then we zeroed in on busiest times of day</a:t>
            </a:r>
          </a:p>
        </p:txBody>
      </p:sp>
      <p:sp>
        <p:nvSpPr>
          <p:cNvPr id="4" name="Slide Number Placeholder 3"/>
          <p:cNvSpPr>
            <a:spLocks noGrp="1"/>
          </p:cNvSpPr>
          <p:nvPr>
            <p:ph type="sldNum" sz="quarter" idx="10"/>
          </p:nvPr>
        </p:nvSpPr>
        <p:spPr/>
        <p:txBody>
          <a:bodyPr/>
          <a:lstStyle/>
          <a:p>
            <a:fld id="{977A9F12-9B81-664E-821A-69F5AB826011}" type="slidenum">
              <a:rPr lang="en-US" smtClean="0"/>
              <a:t>4</a:t>
            </a:fld>
            <a:endParaRPr lang="en-US"/>
          </a:p>
        </p:txBody>
      </p:sp>
    </p:spTree>
    <p:extLst>
      <p:ext uri="{BB962C8B-B14F-4D97-AF65-F5344CB8AC3E}">
        <p14:creationId xmlns:p14="http://schemas.microsoft.com/office/powerpoint/2010/main" val="10762895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dirty="0" smtClean="0"/>
              <a:t>We found the highest traffic stations in NYC to be,</a:t>
            </a:r>
            <a:r>
              <a:rPr lang="en-US" baseline="0" dirty="0" smtClean="0"/>
              <a:t> unsurprisingly: </a:t>
            </a:r>
            <a:r>
              <a:rPr lang="en-US" dirty="0" smtClean="0"/>
              <a:t>Penn, GCT, WTC, TS,</a:t>
            </a:r>
            <a:r>
              <a:rPr lang="en-US" baseline="0" dirty="0" smtClean="0"/>
              <a:t> and JS</a:t>
            </a:r>
          </a:p>
          <a:p>
            <a:pPr marL="171450" indent="-171450">
              <a:buFont typeface="Arial"/>
              <a:buChar char="•"/>
            </a:pPr>
            <a:r>
              <a:rPr lang="en-US" baseline="0" dirty="0" smtClean="0"/>
              <a:t>All are around Manhattan, except JS in Jersey City</a:t>
            </a:r>
            <a:endParaRPr lang="en-US" dirty="0" smtClean="0"/>
          </a:p>
        </p:txBody>
      </p:sp>
      <p:sp>
        <p:nvSpPr>
          <p:cNvPr id="4" name="Slide Number Placeholder 3"/>
          <p:cNvSpPr>
            <a:spLocks noGrp="1"/>
          </p:cNvSpPr>
          <p:nvPr>
            <p:ph type="sldNum" sz="quarter" idx="10"/>
          </p:nvPr>
        </p:nvSpPr>
        <p:spPr/>
        <p:txBody>
          <a:bodyPr/>
          <a:lstStyle/>
          <a:p>
            <a:fld id="{977A9F12-9B81-664E-821A-69F5AB826011}" type="slidenum">
              <a:rPr lang="en-US" smtClean="0"/>
              <a:t>5</a:t>
            </a:fld>
            <a:endParaRPr lang="en-US"/>
          </a:p>
        </p:txBody>
      </p:sp>
    </p:spTree>
    <p:extLst>
      <p:ext uri="{BB962C8B-B14F-4D97-AF65-F5344CB8AC3E}">
        <p14:creationId xmlns:p14="http://schemas.microsoft.com/office/powerpoint/2010/main" val="31741844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b="0" dirty="0" smtClean="0"/>
              <a:t>Here we see how traffic varies at those top 5 stations</a:t>
            </a:r>
            <a:r>
              <a:rPr lang="en-US" b="0" baseline="0" dirty="0" smtClean="0"/>
              <a:t> for each day of the week</a:t>
            </a:r>
            <a:endParaRPr lang="en-US" b="0" dirty="0" smtClean="0"/>
          </a:p>
          <a:p>
            <a:pPr marL="171450" indent="-171450">
              <a:buFont typeface="Arial"/>
              <a:buChar char="•"/>
            </a:pPr>
            <a:r>
              <a:rPr lang="en-US" b="0" dirty="0" smtClean="0"/>
              <a:t>Looking at the weekdays in particular, we see some</a:t>
            </a:r>
            <a:r>
              <a:rPr lang="en-US" b="0" baseline="0" dirty="0" smtClean="0"/>
              <a:t> very slight peaks on Tuesdays and Thursday, so we zeroed in on those</a:t>
            </a:r>
          </a:p>
          <a:p>
            <a:pPr marL="171450" indent="-171450">
              <a:buFont typeface="Arial"/>
              <a:buChar char="•"/>
            </a:pPr>
            <a:r>
              <a:rPr lang="en-US" b="0" baseline="0" dirty="0" smtClean="0"/>
              <a:t>As well as Friday increase for TS </a:t>
            </a:r>
            <a:endParaRPr lang="en-US" b="0" dirty="0" smtClean="0"/>
          </a:p>
        </p:txBody>
      </p:sp>
      <p:sp>
        <p:nvSpPr>
          <p:cNvPr id="4" name="Slide Number Placeholder 3"/>
          <p:cNvSpPr>
            <a:spLocks noGrp="1"/>
          </p:cNvSpPr>
          <p:nvPr>
            <p:ph type="sldNum" sz="quarter" idx="10"/>
          </p:nvPr>
        </p:nvSpPr>
        <p:spPr/>
        <p:txBody>
          <a:bodyPr/>
          <a:lstStyle/>
          <a:p>
            <a:fld id="{977A9F12-9B81-664E-821A-69F5AB826011}" type="slidenum">
              <a:rPr lang="en-US" smtClean="0"/>
              <a:t>6</a:t>
            </a:fld>
            <a:endParaRPr lang="en-US"/>
          </a:p>
        </p:txBody>
      </p:sp>
    </p:spTree>
    <p:extLst>
      <p:ext uri="{BB962C8B-B14F-4D97-AF65-F5344CB8AC3E}">
        <p14:creationId xmlns:p14="http://schemas.microsoft.com/office/powerpoint/2010/main" val="31741844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dirty="0" smtClean="0"/>
              <a:t>Here, look at traffic</a:t>
            </a:r>
            <a:r>
              <a:rPr lang="en-US" baseline="0" dirty="0" smtClean="0"/>
              <a:t> for different time increments throughout the day at Penn Station</a:t>
            </a:r>
            <a:endParaRPr lang="en-US" dirty="0" smtClean="0"/>
          </a:p>
          <a:p>
            <a:pPr marL="171450" indent="-171450">
              <a:buFont typeface="Arial"/>
              <a:buChar char="•"/>
            </a:pPr>
            <a:r>
              <a:rPr lang="en-US" dirty="0" smtClean="0"/>
              <a:t>We looked</a:t>
            </a:r>
            <a:r>
              <a:rPr lang="en-US" baseline="0" dirty="0" smtClean="0"/>
              <a:t> at Tues and Thurs, because they had slightly greater traffic than other days</a:t>
            </a:r>
          </a:p>
          <a:p>
            <a:pPr marL="171450" indent="-171450">
              <a:buFont typeface="Arial"/>
              <a:buChar char="•"/>
            </a:pPr>
            <a:r>
              <a:rPr lang="en-US" baseline="0" dirty="0" smtClean="0"/>
              <a:t>Not surprisingly, we see that commuter hours during morning and evening are busiest peak times, so that’s when we recommend street teams be there</a:t>
            </a:r>
          </a:p>
        </p:txBody>
      </p:sp>
      <p:sp>
        <p:nvSpPr>
          <p:cNvPr id="4" name="Slide Number Placeholder 3"/>
          <p:cNvSpPr>
            <a:spLocks noGrp="1"/>
          </p:cNvSpPr>
          <p:nvPr>
            <p:ph type="sldNum" sz="quarter" idx="10"/>
          </p:nvPr>
        </p:nvSpPr>
        <p:spPr/>
        <p:txBody>
          <a:bodyPr/>
          <a:lstStyle/>
          <a:p>
            <a:fld id="{977A9F12-9B81-664E-821A-69F5AB826011}" type="slidenum">
              <a:rPr lang="en-US" smtClean="0"/>
              <a:t>7</a:t>
            </a:fld>
            <a:endParaRPr lang="en-US"/>
          </a:p>
        </p:txBody>
      </p:sp>
    </p:spTree>
    <p:extLst>
      <p:ext uri="{BB962C8B-B14F-4D97-AF65-F5344CB8AC3E}">
        <p14:creationId xmlns:p14="http://schemas.microsoft.com/office/powerpoint/2010/main" val="31741844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dirty="0" smtClean="0"/>
              <a:t>Same is true for GCT, again not surprising,</a:t>
            </a:r>
            <a:r>
              <a:rPr lang="en-US" baseline="0" dirty="0" smtClean="0"/>
              <a:t> and </a:t>
            </a:r>
            <a:r>
              <a:rPr lang="en-US" dirty="0" smtClean="0"/>
              <a:t>reinforces recommendation to be at these two stations on Tuesdays and Thursdays</a:t>
            </a:r>
          </a:p>
        </p:txBody>
      </p:sp>
      <p:sp>
        <p:nvSpPr>
          <p:cNvPr id="4" name="Slide Number Placeholder 3"/>
          <p:cNvSpPr>
            <a:spLocks noGrp="1"/>
          </p:cNvSpPr>
          <p:nvPr>
            <p:ph type="sldNum" sz="quarter" idx="10"/>
          </p:nvPr>
        </p:nvSpPr>
        <p:spPr/>
        <p:txBody>
          <a:bodyPr/>
          <a:lstStyle/>
          <a:p>
            <a:fld id="{977A9F12-9B81-664E-821A-69F5AB826011}" type="slidenum">
              <a:rPr lang="en-US" smtClean="0"/>
              <a:t>8</a:t>
            </a:fld>
            <a:endParaRPr lang="en-US"/>
          </a:p>
        </p:txBody>
      </p:sp>
    </p:spTree>
    <p:extLst>
      <p:ext uri="{BB962C8B-B14F-4D97-AF65-F5344CB8AC3E}">
        <p14:creationId xmlns:p14="http://schemas.microsoft.com/office/powerpoint/2010/main" val="31741844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baseline="0" dirty="0" smtClean="0"/>
              <a:t>We also looked at </a:t>
            </a:r>
            <a:r>
              <a:rPr lang="en-US" dirty="0" smtClean="0"/>
              <a:t>TS on Friday</a:t>
            </a:r>
          </a:p>
          <a:p>
            <a:pPr marL="171450" indent="-171450">
              <a:buFont typeface="Arial"/>
              <a:buChar char="•"/>
            </a:pPr>
            <a:r>
              <a:rPr lang="en-US" dirty="0" smtClean="0"/>
              <a:t>Less</a:t>
            </a:r>
            <a:r>
              <a:rPr lang="en-US" baseline="0" dirty="0" smtClean="0"/>
              <a:t> busy than Penn and GCT, but similar traffic pattern; heavier during commuter hours, some afternoon as well</a:t>
            </a:r>
          </a:p>
          <a:p>
            <a:pPr marL="171450" indent="-171450">
              <a:buFont typeface="Arial"/>
              <a:buChar char="•"/>
            </a:pPr>
            <a:r>
              <a:rPr lang="en-US" baseline="0" dirty="0" smtClean="0"/>
              <a:t>Best time to be there on </a:t>
            </a:r>
            <a:r>
              <a:rPr lang="en-US" baseline="0" dirty="0" err="1" smtClean="0"/>
              <a:t>Friis</a:t>
            </a:r>
            <a:r>
              <a:rPr lang="en-US" baseline="0" dirty="0" smtClean="0"/>
              <a:t> evening commute (4-8pm)</a:t>
            </a:r>
            <a:endParaRPr lang="en-US" dirty="0" smtClean="0"/>
          </a:p>
        </p:txBody>
      </p:sp>
      <p:sp>
        <p:nvSpPr>
          <p:cNvPr id="4" name="Slide Number Placeholder 3"/>
          <p:cNvSpPr>
            <a:spLocks noGrp="1"/>
          </p:cNvSpPr>
          <p:nvPr>
            <p:ph type="sldNum" sz="quarter" idx="10"/>
          </p:nvPr>
        </p:nvSpPr>
        <p:spPr/>
        <p:txBody>
          <a:bodyPr/>
          <a:lstStyle/>
          <a:p>
            <a:fld id="{977A9F12-9B81-664E-821A-69F5AB826011}" type="slidenum">
              <a:rPr lang="en-US" smtClean="0"/>
              <a:t>9</a:t>
            </a:fld>
            <a:endParaRPr lang="en-US"/>
          </a:p>
        </p:txBody>
      </p:sp>
    </p:spTree>
    <p:extLst>
      <p:ext uri="{BB962C8B-B14F-4D97-AF65-F5344CB8AC3E}">
        <p14:creationId xmlns:p14="http://schemas.microsoft.com/office/powerpoint/2010/main" val="31741844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C0ADB0B2-41FD-364F-99F3-13E6D06D9F53}" type="datetimeFigureOut">
              <a:rPr lang="en-US" smtClean="0"/>
              <a:t>4/4/19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F82839-EF4C-2D44-93B1-0CC96BAED91F}" type="slidenum">
              <a:rPr lang="en-US" smtClean="0"/>
              <a:t>‹#›</a:t>
            </a:fld>
            <a:endParaRPr lang="en-US"/>
          </a:p>
        </p:txBody>
      </p:sp>
    </p:spTree>
    <p:extLst>
      <p:ext uri="{BB962C8B-B14F-4D97-AF65-F5344CB8AC3E}">
        <p14:creationId xmlns:p14="http://schemas.microsoft.com/office/powerpoint/2010/main" val="3915862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0ADB0B2-41FD-364F-99F3-13E6D06D9F53}" type="datetimeFigureOut">
              <a:rPr lang="en-US" smtClean="0"/>
              <a:t>4/4/19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F82839-EF4C-2D44-93B1-0CC96BAED91F}" type="slidenum">
              <a:rPr lang="en-US" smtClean="0"/>
              <a:t>‹#›</a:t>
            </a:fld>
            <a:endParaRPr lang="en-US"/>
          </a:p>
        </p:txBody>
      </p:sp>
    </p:spTree>
    <p:extLst>
      <p:ext uri="{BB962C8B-B14F-4D97-AF65-F5344CB8AC3E}">
        <p14:creationId xmlns:p14="http://schemas.microsoft.com/office/powerpoint/2010/main" val="38837587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0ADB0B2-41FD-364F-99F3-13E6D06D9F53}" type="datetimeFigureOut">
              <a:rPr lang="en-US" smtClean="0"/>
              <a:t>4/4/19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F82839-EF4C-2D44-93B1-0CC96BAED91F}" type="slidenum">
              <a:rPr lang="en-US" smtClean="0"/>
              <a:t>‹#›</a:t>
            </a:fld>
            <a:endParaRPr lang="en-US"/>
          </a:p>
        </p:txBody>
      </p:sp>
    </p:spTree>
    <p:extLst>
      <p:ext uri="{BB962C8B-B14F-4D97-AF65-F5344CB8AC3E}">
        <p14:creationId xmlns:p14="http://schemas.microsoft.com/office/powerpoint/2010/main" val="39615463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0ADB0B2-41FD-364F-99F3-13E6D06D9F53}" type="datetimeFigureOut">
              <a:rPr lang="en-US" smtClean="0"/>
              <a:t>4/4/19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F82839-EF4C-2D44-93B1-0CC96BAED91F}" type="slidenum">
              <a:rPr lang="en-US" smtClean="0"/>
              <a:t>‹#›</a:t>
            </a:fld>
            <a:endParaRPr lang="en-US"/>
          </a:p>
        </p:txBody>
      </p:sp>
    </p:spTree>
    <p:extLst>
      <p:ext uri="{BB962C8B-B14F-4D97-AF65-F5344CB8AC3E}">
        <p14:creationId xmlns:p14="http://schemas.microsoft.com/office/powerpoint/2010/main" val="5248627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0ADB0B2-41FD-364F-99F3-13E6D06D9F53}" type="datetimeFigureOut">
              <a:rPr lang="en-US" smtClean="0"/>
              <a:t>4/4/19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F82839-EF4C-2D44-93B1-0CC96BAED91F}" type="slidenum">
              <a:rPr lang="en-US" smtClean="0"/>
              <a:t>‹#›</a:t>
            </a:fld>
            <a:endParaRPr lang="en-US"/>
          </a:p>
        </p:txBody>
      </p:sp>
    </p:spTree>
    <p:extLst>
      <p:ext uri="{BB962C8B-B14F-4D97-AF65-F5344CB8AC3E}">
        <p14:creationId xmlns:p14="http://schemas.microsoft.com/office/powerpoint/2010/main" val="2920579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C0ADB0B2-41FD-364F-99F3-13E6D06D9F53}" type="datetimeFigureOut">
              <a:rPr lang="en-US" smtClean="0"/>
              <a:t>4/4/19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7F82839-EF4C-2D44-93B1-0CC96BAED91F}" type="slidenum">
              <a:rPr lang="en-US" smtClean="0"/>
              <a:t>‹#›</a:t>
            </a:fld>
            <a:endParaRPr lang="en-US"/>
          </a:p>
        </p:txBody>
      </p:sp>
    </p:spTree>
    <p:extLst>
      <p:ext uri="{BB962C8B-B14F-4D97-AF65-F5344CB8AC3E}">
        <p14:creationId xmlns:p14="http://schemas.microsoft.com/office/powerpoint/2010/main" val="31464965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C0ADB0B2-41FD-364F-99F3-13E6D06D9F53}" type="datetimeFigureOut">
              <a:rPr lang="en-US" smtClean="0"/>
              <a:t>4/4/19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7F82839-EF4C-2D44-93B1-0CC96BAED91F}" type="slidenum">
              <a:rPr lang="en-US" smtClean="0"/>
              <a:t>‹#›</a:t>
            </a:fld>
            <a:endParaRPr lang="en-US"/>
          </a:p>
        </p:txBody>
      </p:sp>
    </p:spTree>
    <p:extLst>
      <p:ext uri="{BB962C8B-B14F-4D97-AF65-F5344CB8AC3E}">
        <p14:creationId xmlns:p14="http://schemas.microsoft.com/office/powerpoint/2010/main" val="35327623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C0ADB0B2-41FD-364F-99F3-13E6D06D9F53}" type="datetimeFigureOut">
              <a:rPr lang="en-US" smtClean="0"/>
              <a:t>4/4/19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7F82839-EF4C-2D44-93B1-0CC96BAED91F}" type="slidenum">
              <a:rPr lang="en-US" smtClean="0"/>
              <a:t>‹#›</a:t>
            </a:fld>
            <a:endParaRPr lang="en-US"/>
          </a:p>
        </p:txBody>
      </p:sp>
    </p:spTree>
    <p:extLst>
      <p:ext uri="{BB962C8B-B14F-4D97-AF65-F5344CB8AC3E}">
        <p14:creationId xmlns:p14="http://schemas.microsoft.com/office/powerpoint/2010/main" val="19838316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0ADB0B2-41FD-364F-99F3-13E6D06D9F53}" type="datetimeFigureOut">
              <a:rPr lang="en-US" smtClean="0"/>
              <a:t>4/4/19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7F82839-EF4C-2D44-93B1-0CC96BAED91F}" type="slidenum">
              <a:rPr lang="en-US" smtClean="0"/>
              <a:t>‹#›</a:t>
            </a:fld>
            <a:endParaRPr lang="en-US"/>
          </a:p>
        </p:txBody>
      </p:sp>
    </p:spTree>
    <p:extLst>
      <p:ext uri="{BB962C8B-B14F-4D97-AF65-F5344CB8AC3E}">
        <p14:creationId xmlns:p14="http://schemas.microsoft.com/office/powerpoint/2010/main" val="26288738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0ADB0B2-41FD-364F-99F3-13E6D06D9F53}" type="datetimeFigureOut">
              <a:rPr lang="en-US" smtClean="0"/>
              <a:t>4/4/19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7F82839-EF4C-2D44-93B1-0CC96BAED91F}" type="slidenum">
              <a:rPr lang="en-US" smtClean="0"/>
              <a:t>‹#›</a:t>
            </a:fld>
            <a:endParaRPr lang="en-US"/>
          </a:p>
        </p:txBody>
      </p:sp>
    </p:spTree>
    <p:extLst>
      <p:ext uri="{BB962C8B-B14F-4D97-AF65-F5344CB8AC3E}">
        <p14:creationId xmlns:p14="http://schemas.microsoft.com/office/powerpoint/2010/main" val="13709810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0ADB0B2-41FD-364F-99F3-13E6D06D9F53}" type="datetimeFigureOut">
              <a:rPr lang="en-US" smtClean="0"/>
              <a:t>4/4/19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7F82839-EF4C-2D44-93B1-0CC96BAED91F}" type="slidenum">
              <a:rPr lang="en-US" smtClean="0"/>
              <a:t>‹#›</a:t>
            </a:fld>
            <a:endParaRPr lang="en-US"/>
          </a:p>
        </p:txBody>
      </p:sp>
    </p:spTree>
    <p:extLst>
      <p:ext uri="{BB962C8B-B14F-4D97-AF65-F5344CB8AC3E}">
        <p14:creationId xmlns:p14="http://schemas.microsoft.com/office/powerpoint/2010/main" val="3092871619"/>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0ADB0B2-41FD-364F-99F3-13E6D06D9F53}" type="datetimeFigureOut">
              <a:rPr lang="en-US" smtClean="0"/>
              <a:t>4/4/19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7F82839-EF4C-2D44-93B1-0CC96BAED91F}" type="slidenum">
              <a:rPr lang="en-US" smtClean="0"/>
              <a:t>‹#›</a:t>
            </a:fld>
            <a:endParaRPr lang="en-US"/>
          </a:p>
        </p:txBody>
      </p:sp>
    </p:spTree>
    <p:extLst>
      <p:ext uri="{BB962C8B-B14F-4D97-AF65-F5344CB8AC3E}">
        <p14:creationId xmlns:p14="http://schemas.microsoft.com/office/powerpoint/2010/main" val="96971134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diagramData" Target="../diagrams/data1.xml"/><Relationship Id="rId5" Type="http://schemas.openxmlformats.org/officeDocument/2006/relationships/diagramLayout" Target="../diagrams/layout1.xml"/><Relationship Id="rId6" Type="http://schemas.openxmlformats.org/officeDocument/2006/relationships/diagramQuickStyle" Target="../diagrams/quickStyle1.xml"/><Relationship Id="rId7" Type="http://schemas.openxmlformats.org/officeDocument/2006/relationships/diagramColors" Target="../diagrams/colors1.xml"/><Relationship Id="rId8" Type="http://schemas.microsoft.com/office/2007/relationships/diagramDrawing" Target="../diagrams/drawing1.xml"/><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12.xml"/><Relationship Id="rId4" Type="http://schemas.openxmlformats.org/officeDocument/2006/relationships/diagramLayout" Target="../diagrams/layout12.xml"/><Relationship Id="rId5" Type="http://schemas.openxmlformats.org/officeDocument/2006/relationships/diagramQuickStyle" Target="../diagrams/quickStyle12.xml"/><Relationship Id="rId6" Type="http://schemas.openxmlformats.org/officeDocument/2006/relationships/diagramColors" Target="../diagrams/colors12.xml"/><Relationship Id="rId7" Type="http://schemas.microsoft.com/office/2007/relationships/diagramDrawing" Target="../diagrams/drawing12.xml"/><Relationship Id="rId8" Type="http://schemas.openxmlformats.org/officeDocument/2006/relationships/image" Target="../media/image15.png"/><Relationship Id="rId9" Type="http://schemas.openxmlformats.org/officeDocument/2006/relationships/image" Target="../media/image16.png"/><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13.xml"/><Relationship Id="rId4" Type="http://schemas.openxmlformats.org/officeDocument/2006/relationships/diagramLayout" Target="../diagrams/layout13.xml"/><Relationship Id="rId5" Type="http://schemas.openxmlformats.org/officeDocument/2006/relationships/diagramQuickStyle" Target="../diagrams/quickStyle13.xml"/><Relationship Id="rId6" Type="http://schemas.openxmlformats.org/officeDocument/2006/relationships/diagramColors" Target="../diagrams/colors13.xml"/><Relationship Id="rId7" Type="http://schemas.microsoft.com/office/2007/relationships/diagramDrawing" Target="../diagrams/drawing13.xml"/><Relationship Id="rId8" Type="http://schemas.openxmlformats.org/officeDocument/2006/relationships/image" Target="../media/image17.png"/><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14.xml"/><Relationship Id="rId4" Type="http://schemas.openxmlformats.org/officeDocument/2006/relationships/diagramLayout" Target="../diagrams/layout14.xml"/><Relationship Id="rId5" Type="http://schemas.openxmlformats.org/officeDocument/2006/relationships/diagramQuickStyle" Target="../diagrams/quickStyle14.xml"/><Relationship Id="rId6" Type="http://schemas.openxmlformats.org/officeDocument/2006/relationships/diagramColors" Target="../diagrams/colors14.xml"/><Relationship Id="rId7" Type="http://schemas.microsoft.com/office/2007/relationships/diagramDrawing" Target="../diagrams/drawing14.xml"/><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15.xml"/><Relationship Id="rId4" Type="http://schemas.openxmlformats.org/officeDocument/2006/relationships/diagramLayout" Target="../diagrams/layout15.xml"/><Relationship Id="rId5" Type="http://schemas.openxmlformats.org/officeDocument/2006/relationships/diagramQuickStyle" Target="../diagrams/quickStyle15.xml"/><Relationship Id="rId6" Type="http://schemas.openxmlformats.org/officeDocument/2006/relationships/diagramColors" Target="../diagrams/colors15.xml"/><Relationship Id="rId7" Type="http://schemas.microsoft.com/office/2007/relationships/diagramDrawing" Target="../diagrams/drawing15.xml"/><Relationship Id="rId8" Type="http://schemas.openxmlformats.org/officeDocument/2006/relationships/image" Target="../media/image18.png"/><Relationship Id="rId9" Type="http://schemas.openxmlformats.org/officeDocument/2006/relationships/image" Target="../media/image4.png"/><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16.xml"/><Relationship Id="rId4" Type="http://schemas.openxmlformats.org/officeDocument/2006/relationships/diagramLayout" Target="../diagrams/layout16.xml"/><Relationship Id="rId5" Type="http://schemas.openxmlformats.org/officeDocument/2006/relationships/diagramQuickStyle" Target="../diagrams/quickStyle16.xml"/><Relationship Id="rId6" Type="http://schemas.openxmlformats.org/officeDocument/2006/relationships/diagramColors" Target="../diagrams/colors16.xml"/><Relationship Id="rId7" Type="http://schemas.microsoft.com/office/2007/relationships/diagramDrawing" Target="../diagrams/drawing16.xml"/><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17.xml"/><Relationship Id="rId4" Type="http://schemas.openxmlformats.org/officeDocument/2006/relationships/diagramLayout" Target="../diagrams/layout17.xml"/><Relationship Id="rId5" Type="http://schemas.openxmlformats.org/officeDocument/2006/relationships/diagramQuickStyle" Target="../diagrams/quickStyle17.xml"/><Relationship Id="rId6" Type="http://schemas.openxmlformats.org/officeDocument/2006/relationships/diagramColors" Target="../diagrams/colors17.xml"/><Relationship Id="rId7" Type="http://schemas.microsoft.com/office/2007/relationships/diagramDrawing" Target="../diagrams/drawing17.xml"/><Relationship Id="rId8" Type="http://schemas.openxmlformats.org/officeDocument/2006/relationships/image" Target="../media/image19.png"/><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18.xml"/><Relationship Id="rId4" Type="http://schemas.openxmlformats.org/officeDocument/2006/relationships/diagramLayout" Target="../diagrams/layout18.xml"/><Relationship Id="rId5" Type="http://schemas.openxmlformats.org/officeDocument/2006/relationships/diagramQuickStyle" Target="../diagrams/quickStyle18.xml"/><Relationship Id="rId6" Type="http://schemas.openxmlformats.org/officeDocument/2006/relationships/diagramColors" Target="../diagrams/colors18.xml"/><Relationship Id="rId7" Type="http://schemas.microsoft.com/office/2007/relationships/diagramDrawing" Target="../diagrams/drawing18.xml"/><Relationship Id="rId8" Type="http://schemas.openxmlformats.org/officeDocument/2006/relationships/image" Target="../media/image20.png"/><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19.xml"/><Relationship Id="rId4" Type="http://schemas.openxmlformats.org/officeDocument/2006/relationships/diagramLayout" Target="../diagrams/layout19.xml"/><Relationship Id="rId5" Type="http://schemas.openxmlformats.org/officeDocument/2006/relationships/diagramQuickStyle" Target="../diagrams/quickStyle19.xml"/><Relationship Id="rId6" Type="http://schemas.openxmlformats.org/officeDocument/2006/relationships/diagramColors" Target="../diagrams/colors19.xml"/><Relationship Id="rId7" Type="http://schemas.microsoft.com/office/2007/relationships/diagramDrawing" Target="../diagrams/drawing19.xml"/><Relationship Id="rId8" Type="http://schemas.openxmlformats.org/officeDocument/2006/relationships/image" Target="../media/image21.png"/><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20.xml"/><Relationship Id="rId4" Type="http://schemas.openxmlformats.org/officeDocument/2006/relationships/diagramLayout" Target="../diagrams/layout20.xml"/><Relationship Id="rId5" Type="http://schemas.openxmlformats.org/officeDocument/2006/relationships/diagramQuickStyle" Target="../diagrams/quickStyle20.xml"/><Relationship Id="rId6" Type="http://schemas.openxmlformats.org/officeDocument/2006/relationships/diagramColors" Target="../diagrams/colors20.xml"/><Relationship Id="rId7" Type="http://schemas.microsoft.com/office/2007/relationships/diagramDrawing" Target="../diagrams/drawing20.xml"/><Relationship Id="rId8" Type="http://schemas.openxmlformats.org/officeDocument/2006/relationships/image" Target="../media/image15.png"/><Relationship Id="rId9" Type="http://schemas.openxmlformats.org/officeDocument/2006/relationships/image" Target="../media/image22.jpg"/><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2.xml"/><Relationship Id="rId4" Type="http://schemas.openxmlformats.org/officeDocument/2006/relationships/diagramLayout" Target="../diagrams/layout2.xml"/><Relationship Id="rId5" Type="http://schemas.openxmlformats.org/officeDocument/2006/relationships/diagramQuickStyle" Target="../diagrams/quickStyle2.xml"/><Relationship Id="rId6" Type="http://schemas.openxmlformats.org/officeDocument/2006/relationships/diagramColors" Target="../diagrams/colors2.xml"/><Relationship Id="rId7" Type="http://schemas.microsoft.com/office/2007/relationships/diagramDrawing" Target="../diagrams/drawing2.xml"/><Relationship Id="rId8" Type="http://schemas.openxmlformats.org/officeDocument/2006/relationships/image" Target="../media/image2.png"/><Relationship Id="rId9" Type="http://schemas.openxmlformats.org/officeDocument/2006/relationships/image" Target="../media/image3.png"/><Relationship Id="rId10" Type="http://schemas.openxmlformats.org/officeDocument/2006/relationships/image" Target="../media/image4.png"/><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1" Type="http://schemas.openxmlformats.org/officeDocument/2006/relationships/diagramLayout" Target="../diagrams/layout4.xml"/><Relationship Id="rId12" Type="http://schemas.openxmlformats.org/officeDocument/2006/relationships/diagramQuickStyle" Target="../diagrams/quickStyle4.xml"/><Relationship Id="rId13" Type="http://schemas.openxmlformats.org/officeDocument/2006/relationships/diagramColors" Target="../diagrams/colors4.xml"/><Relationship Id="rId14" Type="http://schemas.microsoft.com/office/2007/relationships/diagramDrawing" Target="../diagrams/drawing4.xml"/><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diagramData" Target="../diagrams/data3.xml"/><Relationship Id="rId4" Type="http://schemas.openxmlformats.org/officeDocument/2006/relationships/diagramLayout" Target="../diagrams/layout3.xml"/><Relationship Id="rId5" Type="http://schemas.openxmlformats.org/officeDocument/2006/relationships/diagramQuickStyle" Target="../diagrams/quickStyle3.xml"/><Relationship Id="rId6" Type="http://schemas.openxmlformats.org/officeDocument/2006/relationships/diagramColors" Target="../diagrams/colors3.xml"/><Relationship Id="rId7" Type="http://schemas.microsoft.com/office/2007/relationships/diagramDrawing" Target="../diagrams/drawing3.xml"/><Relationship Id="rId8" Type="http://schemas.openxmlformats.org/officeDocument/2006/relationships/image" Target="../media/image5.png"/><Relationship Id="rId9" Type="http://schemas.openxmlformats.org/officeDocument/2006/relationships/image" Target="../media/image6.png"/><Relationship Id="rId10" Type="http://schemas.openxmlformats.org/officeDocument/2006/relationships/diagramData" Target="../diagrams/data4.xml"/></Relationships>
</file>

<file path=ppt/slides/_rels/slide4.xml.rels><?xml version="1.0" encoding="UTF-8" standalone="yes"?>
<Relationships xmlns="http://schemas.openxmlformats.org/package/2006/relationships"><Relationship Id="rId11" Type="http://schemas.openxmlformats.org/officeDocument/2006/relationships/diagramColors" Target="../diagrams/colors6.xml"/><Relationship Id="rId12" Type="http://schemas.microsoft.com/office/2007/relationships/diagramDrawing" Target="../diagrams/drawing6.xml"/><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diagramData" Target="../diagrams/data5.xml"/><Relationship Id="rId4" Type="http://schemas.openxmlformats.org/officeDocument/2006/relationships/diagramLayout" Target="../diagrams/layout5.xml"/><Relationship Id="rId5" Type="http://schemas.openxmlformats.org/officeDocument/2006/relationships/diagramQuickStyle" Target="../diagrams/quickStyle5.xml"/><Relationship Id="rId6" Type="http://schemas.openxmlformats.org/officeDocument/2006/relationships/diagramColors" Target="../diagrams/colors5.xml"/><Relationship Id="rId7" Type="http://schemas.microsoft.com/office/2007/relationships/diagramDrawing" Target="../diagrams/drawing5.xml"/><Relationship Id="rId8" Type="http://schemas.openxmlformats.org/officeDocument/2006/relationships/diagramData" Target="../diagrams/data6.xml"/><Relationship Id="rId9" Type="http://schemas.openxmlformats.org/officeDocument/2006/relationships/diagramLayout" Target="../diagrams/layout6.xml"/><Relationship Id="rId10" Type="http://schemas.openxmlformats.org/officeDocument/2006/relationships/diagramQuickStyle" Target="../diagrams/quickStyle6.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7.xml"/><Relationship Id="rId4" Type="http://schemas.openxmlformats.org/officeDocument/2006/relationships/diagramLayout" Target="../diagrams/layout7.xml"/><Relationship Id="rId5" Type="http://schemas.openxmlformats.org/officeDocument/2006/relationships/diagramQuickStyle" Target="../diagrams/quickStyle7.xml"/><Relationship Id="rId6" Type="http://schemas.openxmlformats.org/officeDocument/2006/relationships/diagramColors" Target="../diagrams/colors7.xml"/><Relationship Id="rId7" Type="http://schemas.microsoft.com/office/2007/relationships/diagramDrawing" Target="../diagrams/drawing7.xml"/><Relationship Id="rId8" Type="http://schemas.openxmlformats.org/officeDocument/2006/relationships/image" Target="../media/image7.png"/><Relationship Id="rId9" Type="http://schemas.openxmlformats.org/officeDocument/2006/relationships/image" Target="../media/image8.jpg"/><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8.xml"/><Relationship Id="rId4" Type="http://schemas.openxmlformats.org/officeDocument/2006/relationships/diagramLayout" Target="../diagrams/layout8.xml"/><Relationship Id="rId5" Type="http://schemas.openxmlformats.org/officeDocument/2006/relationships/diagramQuickStyle" Target="../diagrams/quickStyle8.xml"/><Relationship Id="rId6" Type="http://schemas.openxmlformats.org/officeDocument/2006/relationships/diagramColors" Target="../diagrams/colors8.xml"/><Relationship Id="rId7" Type="http://schemas.microsoft.com/office/2007/relationships/diagramDrawing" Target="../diagrams/drawing8.xml"/><Relationship Id="rId8" Type="http://schemas.openxmlformats.org/officeDocument/2006/relationships/image" Target="../media/image9.png"/><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9.xml"/><Relationship Id="rId4" Type="http://schemas.openxmlformats.org/officeDocument/2006/relationships/diagramLayout" Target="../diagrams/layout9.xml"/><Relationship Id="rId5" Type="http://schemas.openxmlformats.org/officeDocument/2006/relationships/diagramQuickStyle" Target="../diagrams/quickStyle9.xml"/><Relationship Id="rId6" Type="http://schemas.openxmlformats.org/officeDocument/2006/relationships/diagramColors" Target="../diagrams/colors9.xml"/><Relationship Id="rId7" Type="http://schemas.microsoft.com/office/2007/relationships/diagramDrawing" Target="../diagrams/drawing9.xml"/><Relationship Id="rId8" Type="http://schemas.openxmlformats.org/officeDocument/2006/relationships/image" Target="../media/image10.png"/><Relationship Id="rId9" Type="http://schemas.openxmlformats.org/officeDocument/2006/relationships/image" Target="../media/image11.png"/><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10.xml"/><Relationship Id="rId4" Type="http://schemas.openxmlformats.org/officeDocument/2006/relationships/diagramLayout" Target="../diagrams/layout10.xml"/><Relationship Id="rId5" Type="http://schemas.openxmlformats.org/officeDocument/2006/relationships/diagramQuickStyle" Target="../diagrams/quickStyle10.xml"/><Relationship Id="rId6" Type="http://schemas.openxmlformats.org/officeDocument/2006/relationships/diagramColors" Target="../diagrams/colors10.xml"/><Relationship Id="rId7" Type="http://schemas.microsoft.com/office/2007/relationships/diagramDrawing" Target="../diagrams/drawing10.xml"/><Relationship Id="rId8" Type="http://schemas.openxmlformats.org/officeDocument/2006/relationships/image" Target="../media/image12.png"/><Relationship Id="rId9" Type="http://schemas.openxmlformats.org/officeDocument/2006/relationships/image" Target="../media/image13.png"/><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11.xml"/><Relationship Id="rId4" Type="http://schemas.openxmlformats.org/officeDocument/2006/relationships/diagramLayout" Target="../diagrams/layout11.xml"/><Relationship Id="rId5" Type="http://schemas.openxmlformats.org/officeDocument/2006/relationships/diagramQuickStyle" Target="../diagrams/quickStyle11.xml"/><Relationship Id="rId6" Type="http://schemas.openxmlformats.org/officeDocument/2006/relationships/diagramColors" Target="../diagrams/colors11.xml"/><Relationship Id="rId7" Type="http://schemas.microsoft.com/office/2007/relationships/diagramDrawing" Target="../diagrams/drawing11.xml"/><Relationship Id="rId8" Type="http://schemas.openxmlformats.org/officeDocument/2006/relationships/image" Target="../media/image14.png"/><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0" y="0"/>
            <a:ext cx="9144000" cy="6858000"/>
          </a:xfrm>
          <a:prstGeom prst="rect">
            <a:avLst/>
          </a:prstGeom>
        </p:spPr>
      </p:pic>
      <p:sp>
        <p:nvSpPr>
          <p:cNvPr id="2" name="Title 1"/>
          <p:cNvSpPr>
            <a:spLocks noGrp="1"/>
          </p:cNvSpPr>
          <p:nvPr>
            <p:ph type="ctrTitle"/>
          </p:nvPr>
        </p:nvSpPr>
        <p:spPr>
          <a:xfrm>
            <a:off x="685800" y="546660"/>
            <a:ext cx="7772400" cy="1470025"/>
          </a:xfrm>
        </p:spPr>
        <p:txBody>
          <a:bodyPr/>
          <a:lstStyle/>
          <a:p>
            <a:r>
              <a:rPr lang="en-US" b="1" dirty="0" smtClean="0"/>
              <a:t>WTWY </a:t>
            </a:r>
            <a:br>
              <a:rPr lang="en-US" b="1" dirty="0" smtClean="0"/>
            </a:br>
            <a:r>
              <a:rPr lang="en-US" b="1" dirty="0" smtClean="0"/>
              <a:t>Street Team Placement Analysis</a:t>
            </a:r>
            <a:endParaRPr lang="en-US" b="1" dirty="0"/>
          </a:p>
        </p:txBody>
      </p:sp>
      <p:sp>
        <p:nvSpPr>
          <p:cNvPr id="3" name="Subtitle 2"/>
          <p:cNvSpPr>
            <a:spLocks noGrp="1"/>
          </p:cNvSpPr>
          <p:nvPr>
            <p:ph type="subTitle" idx="1"/>
          </p:nvPr>
        </p:nvSpPr>
        <p:spPr>
          <a:xfrm>
            <a:off x="1379381" y="4956735"/>
            <a:ext cx="6400800" cy="1752600"/>
          </a:xfrm>
        </p:spPr>
        <p:txBody>
          <a:bodyPr/>
          <a:lstStyle/>
          <a:p>
            <a:r>
              <a:rPr lang="en-US" b="1" dirty="0" smtClean="0"/>
              <a:t>Lauren Gray</a:t>
            </a:r>
          </a:p>
          <a:p>
            <a:r>
              <a:rPr lang="en-US" b="1" dirty="0" smtClean="0"/>
              <a:t>Natasha Borders</a:t>
            </a:r>
          </a:p>
          <a:p>
            <a:r>
              <a:rPr lang="en-US" b="1" dirty="0" smtClean="0"/>
              <a:t>Dan Wilentz</a:t>
            </a:r>
            <a:endParaRPr lang="en-US" b="1" dirty="0"/>
          </a:p>
        </p:txBody>
      </p:sp>
      <p:graphicFrame>
        <p:nvGraphicFramePr>
          <p:cNvPr id="4" name="Diagram 3">
            <a:extLst>
              <a:ext uri="{FF2B5EF4-FFF2-40B4-BE49-F238E27FC236}">
                <a16:creationId xmlns:a16="http://schemas.microsoft.com/office/drawing/2014/main" xmlns="" id="{F38EA502-2593-694F-B4D1-648749C20E7D}"/>
              </a:ext>
            </a:extLst>
          </p:cNvPr>
          <p:cNvGraphicFramePr/>
          <p:nvPr>
            <p:extLst>
              <p:ext uri="{D42A27DB-BD31-4B8C-83A1-F6EECF244321}">
                <p14:modId xmlns:p14="http://schemas.microsoft.com/office/powerpoint/2010/main" val="3240543518"/>
              </p:ext>
            </p:extLst>
          </p:nvPr>
        </p:nvGraphicFramePr>
        <p:xfrm>
          <a:off x="258793" y="73692"/>
          <a:ext cx="8686800" cy="20094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4001551769"/>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64772" y="555439"/>
            <a:ext cx="7772400" cy="834090"/>
          </a:xfrm>
        </p:spPr>
        <p:txBody>
          <a:bodyPr>
            <a:normAutofit/>
          </a:bodyPr>
          <a:lstStyle/>
          <a:p>
            <a:pPr algn="l"/>
            <a:r>
              <a:rPr lang="en-US" sz="2800" dirty="0" smtClean="0"/>
              <a:t>Highest income neighborhood in NYC</a:t>
            </a:r>
            <a:endParaRPr lang="en-US" sz="2800" dirty="0"/>
          </a:p>
        </p:txBody>
      </p:sp>
      <p:graphicFrame>
        <p:nvGraphicFramePr>
          <p:cNvPr id="4" name="Diagram 3">
            <a:extLst>
              <a:ext uri="{FF2B5EF4-FFF2-40B4-BE49-F238E27FC236}">
                <a16:creationId xmlns:a16="http://schemas.microsoft.com/office/drawing/2014/main" xmlns="" id="{F38EA502-2593-694F-B4D1-648749C20E7D}"/>
              </a:ext>
            </a:extLst>
          </p:cNvPr>
          <p:cNvGraphicFramePr/>
          <p:nvPr>
            <p:extLst>
              <p:ext uri="{D42A27DB-BD31-4B8C-83A1-F6EECF244321}">
                <p14:modId xmlns:p14="http://schemas.microsoft.com/office/powerpoint/2010/main" val="1522643312"/>
              </p:ext>
            </p:extLst>
          </p:nvPr>
        </p:nvGraphicFramePr>
        <p:xfrm>
          <a:off x="258793" y="73692"/>
          <a:ext cx="8686800" cy="20094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48" name="Group 47"/>
          <p:cNvGrpSpPr/>
          <p:nvPr/>
        </p:nvGrpSpPr>
        <p:grpSpPr>
          <a:xfrm>
            <a:off x="41970" y="71351"/>
            <a:ext cx="2306984" cy="203287"/>
            <a:chOff x="2120" y="0"/>
            <a:chExt cx="1887512" cy="200945"/>
          </a:xfrm>
        </p:grpSpPr>
        <p:sp>
          <p:nvSpPr>
            <p:cNvPr id="49" name="Chevron 48"/>
            <p:cNvSpPr/>
            <p:nvPr/>
          </p:nvSpPr>
          <p:spPr>
            <a:xfrm>
              <a:off x="2120" y="0"/>
              <a:ext cx="1887512" cy="200945"/>
            </a:xfrm>
            <a:prstGeom prst="chevron">
              <a:avLst/>
            </a:prstGeom>
            <a:solidFill>
              <a:schemeClr val="bg1"/>
            </a:solidFill>
            <a:ln>
              <a:solidFill>
                <a:schemeClr val="bg1"/>
              </a:solidFill>
            </a:ln>
          </p:spPr>
          <p:style>
            <a:lnRef idx="0">
              <a:schemeClr val="lt1">
                <a:hueOff val="0"/>
                <a:satOff val="0"/>
                <a:lumOff val="0"/>
                <a:alphaOff val="0"/>
              </a:schemeClr>
            </a:lnRef>
            <a:fillRef idx="3">
              <a:scrgbClr r="0" g="0" b="0"/>
            </a:fillRef>
            <a:effectRef idx="3">
              <a:schemeClr val="accent3">
                <a:hueOff val="0"/>
                <a:satOff val="0"/>
                <a:lumOff val="0"/>
                <a:alphaOff val="0"/>
              </a:schemeClr>
            </a:effectRef>
            <a:fontRef idx="minor">
              <a:schemeClr val="lt1"/>
            </a:fontRef>
          </p:style>
        </p:sp>
        <p:sp>
          <p:nvSpPr>
            <p:cNvPr id="50" name="Chevron 4"/>
            <p:cNvSpPr/>
            <p:nvPr/>
          </p:nvSpPr>
          <p:spPr>
            <a:xfrm>
              <a:off x="102593" y="0"/>
              <a:ext cx="1686567" cy="20094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8006" tIns="16002" rIns="16002" bIns="16002" numCol="1" spcCol="1270" anchor="ctr" anchorCtr="0">
              <a:noAutofit/>
            </a:bodyPr>
            <a:lstStyle/>
            <a:p>
              <a:pPr lvl="0" algn="ctr" defTabSz="533400">
                <a:lnSpc>
                  <a:spcPct val="90000"/>
                </a:lnSpc>
                <a:spcBef>
                  <a:spcPct val="0"/>
                </a:spcBef>
                <a:spcAft>
                  <a:spcPct val="35000"/>
                </a:spcAft>
              </a:pPr>
              <a:r>
                <a:rPr lang="en-US" sz="1200" kern="1200" dirty="0" smtClean="0">
                  <a:solidFill>
                    <a:srgbClr val="1E1C11"/>
                  </a:solidFill>
                </a:rPr>
                <a:t>Introduction</a:t>
              </a:r>
              <a:endParaRPr lang="en-US" sz="1200" kern="1200" dirty="0">
                <a:solidFill>
                  <a:srgbClr val="1E1C11"/>
                </a:solidFill>
              </a:endParaRPr>
            </a:p>
          </p:txBody>
        </p:sp>
      </p:grpSp>
      <p:grpSp>
        <p:nvGrpSpPr>
          <p:cNvPr id="51" name="Group 50"/>
          <p:cNvGrpSpPr/>
          <p:nvPr/>
        </p:nvGrpSpPr>
        <p:grpSpPr>
          <a:xfrm>
            <a:off x="1740732" y="71351"/>
            <a:ext cx="2306984" cy="203287"/>
            <a:chOff x="1700882" y="0"/>
            <a:chExt cx="1887512" cy="200945"/>
          </a:xfrm>
          <a:solidFill>
            <a:schemeClr val="bg1"/>
          </a:solidFill>
        </p:grpSpPr>
        <p:sp>
          <p:nvSpPr>
            <p:cNvPr id="52" name="Chevron 51"/>
            <p:cNvSpPr/>
            <p:nvPr/>
          </p:nvSpPr>
          <p:spPr>
            <a:xfrm>
              <a:off x="1700882" y="0"/>
              <a:ext cx="1887512" cy="200945"/>
            </a:xfrm>
            <a:prstGeom prst="chevron">
              <a:avLst/>
            </a:prstGeom>
            <a:grpFill/>
            <a:ln>
              <a:solidFill>
                <a:schemeClr val="bg1"/>
              </a:solidFill>
            </a:ln>
            <a:effectLst/>
          </p:spPr>
          <p:style>
            <a:lnRef idx="0">
              <a:schemeClr val="lt1">
                <a:hueOff val="0"/>
                <a:satOff val="0"/>
                <a:lumOff val="0"/>
                <a:alphaOff val="0"/>
              </a:schemeClr>
            </a:lnRef>
            <a:fillRef idx="3">
              <a:scrgbClr r="0" g="0" b="0"/>
            </a:fillRef>
            <a:effectRef idx="3">
              <a:scrgbClr r="0" g="0" b="0"/>
            </a:effectRef>
            <a:fontRef idx="minor">
              <a:schemeClr val="lt1"/>
            </a:fontRef>
          </p:style>
        </p:sp>
        <p:sp>
          <p:nvSpPr>
            <p:cNvPr id="53" name="Chevron 6"/>
            <p:cNvSpPr/>
            <p:nvPr/>
          </p:nvSpPr>
          <p:spPr>
            <a:xfrm>
              <a:off x="1801355" y="0"/>
              <a:ext cx="1686567" cy="200945"/>
            </a:xfrm>
            <a:prstGeom prst="rect">
              <a:avLst/>
            </a:prstGeom>
            <a:grpFill/>
            <a:ln>
              <a:solidFill>
                <a:schemeClr val="bg1"/>
              </a:solidFill>
            </a:ln>
          </p:spPr>
          <p:style>
            <a:lnRef idx="0">
              <a:scrgbClr r="0" g="0" b="0"/>
            </a:lnRef>
            <a:fillRef idx="0">
              <a:scrgbClr r="0" g="0" b="0"/>
            </a:fillRef>
            <a:effectRef idx="0">
              <a:scrgbClr r="0" g="0" b="0"/>
            </a:effectRef>
            <a:fontRef idx="minor">
              <a:schemeClr val="lt1"/>
            </a:fontRef>
          </p:style>
          <p:txBody>
            <a:bodyPr spcFirstLastPara="0" vert="horz" wrap="square" lIns="48006" tIns="16002" rIns="16002" bIns="16002" numCol="1" spcCol="1270" anchor="ctr" anchorCtr="0">
              <a:noAutofit/>
            </a:bodyPr>
            <a:lstStyle/>
            <a:p>
              <a:pPr lvl="0" algn="ctr" defTabSz="533400">
                <a:lnSpc>
                  <a:spcPct val="90000"/>
                </a:lnSpc>
                <a:spcBef>
                  <a:spcPct val="0"/>
                </a:spcBef>
                <a:spcAft>
                  <a:spcPct val="35000"/>
                </a:spcAft>
              </a:pPr>
              <a:r>
                <a:rPr lang="en-US" sz="1200" kern="1200" dirty="0" smtClean="0">
                  <a:solidFill>
                    <a:schemeClr val="bg2">
                      <a:lumMod val="10000"/>
                    </a:schemeClr>
                  </a:solidFill>
                </a:rPr>
                <a:t>Methodology</a:t>
              </a:r>
              <a:endParaRPr lang="en-US" sz="1200" kern="1200" dirty="0">
                <a:solidFill>
                  <a:schemeClr val="bg2">
                    <a:lumMod val="10000"/>
                  </a:schemeClr>
                </a:solidFill>
              </a:endParaRPr>
            </a:p>
          </p:txBody>
        </p:sp>
      </p:grpSp>
      <p:grpSp>
        <p:nvGrpSpPr>
          <p:cNvPr id="54" name="Group 53"/>
          <p:cNvGrpSpPr/>
          <p:nvPr/>
        </p:nvGrpSpPr>
        <p:grpSpPr>
          <a:xfrm>
            <a:off x="3439493" y="71351"/>
            <a:ext cx="2306984" cy="203287"/>
            <a:chOff x="3399643" y="0"/>
            <a:chExt cx="1887512" cy="200945"/>
          </a:xfrm>
        </p:grpSpPr>
        <p:sp>
          <p:nvSpPr>
            <p:cNvPr id="55" name="Chevron 54"/>
            <p:cNvSpPr/>
            <p:nvPr/>
          </p:nvSpPr>
          <p:spPr>
            <a:xfrm>
              <a:off x="3399643" y="0"/>
              <a:ext cx="1887512" cy="200945"/>
            </a:xfrm>
            <a:prstGeom prst="chevron">
              <a:avLst/>
            </a:prstGeom>
            <a:solidFill>
              <a:schemeClr val="bg1">
                <a:lumMod val="75000"/>
              </a:schemeClr>
            </a:solidFill>
            <a:ln>
              <a:solidFill>
                <a:schemeClr val="bg1">
                  <a:lumMod val="75000"/>
                </a:schemeClr>
              </a:solidFill>
            </a:ln>
            <a:effectLst/>
          </p:spPr>
          <p:style>
            <a:lnRef idx="0">
              <a:schemeClr val="lt1">
                <a:hueOff val="0"/>
                <a:satOff val="0"/>
                <a:lumOff val="0"/>
                <a:alphaOff val="0"/>
              </a:schemeClr>
            </a:lnRef>
            <a:fillRef idx="3">
              <a:scrgbClr r="0" g="0" b="0"/>
            </a:fillRef>
            <a:effectRef idx="3">
              <a:scrgbClr r="0" g="0" b="0"/>
            </a:effectRef>
            <a:fontRef idx="minor">
              <a:schemeClr val="lt1"/>
            </a:fontRef>
          </p:style>
        </p:sp>
        <p:sp>
          <p:nvSpPr>
            <p:cNvPr id="56" name="Chevron 8"/>
            <p:cNvSpPr/>
            <p:nvPr/>
          </p:nvSpPr>
          <p:spPr>
            <a:xfrm>
              <a:off x="3500116" y="0"/>
              <a:ext cx="1686567" cy="20094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8006" tIns="16002" rIns="16002" bIns="16002" numCol="1" spcCol="1270" anchor="ctr" anchorCtr="0">
              <a:noAutofit/>
            </a:bodyPr>
            <a:lstStyle/>
            <a:p>
              <a:pPr lvl="0" algn="ctr" defTabSz="533400">
                <a:lnSpc>
                  <a:spcPct val="90000"/>
                </a:lnSpc>
                <a:spcBef>
                  <a:spcPct val="0"/>
                </a:spcBef>
                <a:spcAft>
                  <a:spcPct val="35000"/>
                </a:spcAft>
              </a:pPr>
              <a:r>
                <a:rPr lang="en-US" sz="1200" kern="1200" dirty="0" smtClean="0">
                  <a:solidFill>
                    <a:schemeClr val="bg1"/>
                  </a:solidFill>
                </a:rPr>
                <a:t>Results</a:t>
              </a:r>
              <a:endParaRPr lang="en-US" sz="1200" kern="1200" dirty="0">
                <a:solidFill>
                  <a:schemeClr val="bg1"/>
                </a:solidFill>
              </a:endParaRPr>
            </a:p>
          </p:txBody>
        </p:sp>
      </p:grpSp>
      <p:grpSp>
        <p:nvGrpSpPr>
          <p:cNvPr id="57" name="Group 56"/>
          <p:cNvGrpSpPr/>
          <p:nvPr/>
        </p:nvGrpSpPr>
        <p:grpSpPr>
          <a:xfrm>
            <a:off x="5138255" y="71351"/>
            <a:ext cx="2306984" cy="203287"/>
            <a:chOff x="5098405" y="0"/>
            <a:chExt cx="1887512" cy="200945"/>
          </a:xfrm>
        </p:grpSpPr>
        <p:sp>
          <p:nvSpPr>
            <p:cNvPr id="58" name="Chevron 57"/>
            <p:cNvSpPr/>
            <p:nvPr/>
          </p:nvSpPr>
          <p:spPr>
            <a:xfrm>
              <a:off x="5098405" y="0"/>
              <a:ext cx="1887512" cy="200945"/>
            </a:xfrm>
            <a:prstGeom prst="chevron">
              <a:avLst/>
            </a:prstGeom>
            <a:solidFill>
              <a:schemeClr val="bg1"/>
            </a:solidFill>
            <a:effectLst/>
          </p:spPr>
          <p:style>
            <a:lnRef idx="0">
              <a:schemeClr val="lt1">
                <a:hueOff val="0"/>
                <a:satOff val="0"/>
                <a:lumOff val="0"/>
                <a:alphaOff val="0"/>
              </a:schemeClr>
            </a:lnRef>
            <a:fillRef idx="3">
              <a:scrgbClr r="0" g="0" b="0"/>
            </a:fillRef>
            <a:effectRef idx="3">
              <a:scrgbClr r="0" g="0" b="0"/>
            </a:effectRef>
            <a:fontRef idx="minor">
              <a:schemeClr val="lt1"/>
            </a:fontRef>
          </p:style>
        </p:sp>
        <p:sp>
          <p:nvSpPr>
            <p:cNvPr id="59" name="Chevron 10"/>
            <p:cNvSpPr/>
            <p:nvPr/>
          </p:nvSpPr>
          <p:spPr>
            <a:xfrm>
              <a:off x="5198878" y="0"/>
              <a:ext cx="1686567" cy="20094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8006" tIns="16002" rIns="16002" bIns="16002" numCol="1" spcCol="1270" anchor="ctr" anchorCtr="0">
              <a:noAutofit/>
            </a:bodyPr>
            <a:lstStyle/>
            <a:p>
              <a:pPr lvl="0" algn="ctr" defTabSz="533400">
                <a:lnSpc>
                  <a:spcPct val="90000"/>
                </a:lnSpc>
                <a:spcBef>
                  <a:spcPct val="0"/>
                </a:spcBef>
                <a:spcAft>
                  <a:spcPct val="35000"/>
                </a:spcAft>
              </a:pPr>
              <a:r>
                <a:rPr lang="en-US" sz="1200" kern="1200" dirty="0" smtClean="0">
                  <a:solidFill>
                    <a:schemeClr val="bg2">
                      <a:lumMod val="10000"/>
                    </a:schemeClr>
                  </a:solidFill>
                </a:rPr>
                <a:t>Conclusions</a:t>
              </a:r>
              <a:endParaRPr lang="en-US" sz="1200" kern="1200" dirty="0">
                <a:solidFill>
                  <a:schemeClr val="bg2">
                    <a:lumMod val="10000"/>
                  </a:schemeClr>
                </a:solidFill>
              </a:endParaRPr>
            </a:p>
          </p:txBody>
        </p:sp>
      </p:grpSp>
      <p:grpSp>
        <p:nvGrpSpPr>
          <p:cNvPr id="60" name="Group 59"/>
          <p:cNvGrpSpPr/>
          <p:nvPr/>
        </p:nvGrpSpPr>
        <p:grpSpPr>
          <a:xfrm>
            <a:off x="6837016" y="71351"/>
            <a:ext cx="2306984" cy="203287"/>
            <a:chOff x="6797166" y="0"/>
            <a:chExt cx="1887512" cy="200945"/>
          </a:xfrm>
        </p:grpSpPr>
        <p:sp>
          <p:nvSpPr>
            <p:cNvPr id="61" name="Chevron 60"/>
            <p:cNvSpPr/>
            <p:nvPr/>
          </p:nvSpPr>
          <p:spPr>
            <a:xfrm>
              <a:off x="6797166" y="0"/>
              <a:ext cx="1887512" cy="200945"/>
            </a:xfrm>
            <a:prstGeom prst="chevron">
              <a:avLst/>
            </a:prstGeom>
            <a:solidFill>
              <a:schemeClr val="bg1"/>
            </a:solidFill>
            <a:effectLst/>
          </p:spPr>
          <p:style>
            <a:lnRef idx="0">
              <a:schemeClr val="lt1">
                <a:hueOff val="0"/>
                <a:satOff val="0"/>
                <a:lumOff val="0"/>
                <a:alphaOff val="0"/>
              </a:schemeClr>
            </a:lnRef>
            <a:fillRef idx="3">
              <a:scrgbClr r="0" g="0" b="0"/>
            </a:fillRef>
            <a:effectRef idx="3">
              <a:scrgbClr r="0" g="0" b="0"/>
            </a:effectRef>
            <a:fontRef idx="minor">
              <a:schemeClr val="lt1"/>
            </a:fontRef>
          </p:style>
        </p:sp>
        <p:sp>
          <p:nvSpPr>
            <p:cNvPr id="62" name="Chevron 12"/>
            <p:cNvSpPr/>
            <p:nvPr/>
          </p:nvSpPr>
          <p:spPr>
            <a:xfrm>
              <a:off x="6897639" y="0"/>
              <a:ext cx="1686567" cy="20094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8006" tIns="16002" rIns="16002" bIns="16002" numCol="1" spcCol="1270" anchor="ctr" anchorCtr="0">
              <a:noAutofit/>
            </a:bodyPr>
            <a:lstStyle/>
            <a:p>
              <a:pPr lvl="0" algn="ctr" defTabSz="533400">
                <a:lnSpc>
                  <a:spcPct val="90000"/>
                </a:lnSpc>
                <a:spcBef>
                  <a:spcPct val="0"/>
                </a:spcBef>
                <a:spcAft>
                  <a:spcPct val="35000"/>
                </a:spcAft>
              </a:pPr>
              <a:r>
                <a:rPr lang="en-US" sz="1200" kern="1200" dirty="0" smtClean="0">
                  <a:solidFill>
                    <a:schemeClr val="bg2">
                      <a:lumMod val="10000"/>
                    </a:schemeClr>
                  </a:solidFill>
                </a:rPr>
                <a:t>Future Work</a:t>
              </a:r>
              <a:endParaRPr lang="en-US" sz="1200" kern="1200" dirty="0">
                <a:solidFill>
                  <a:schemeClr val="bg2">
                    <a:lumMod val="10000"/>
                  </a:schemeClr>
                </a:solidFill>
              </a:endParaRPr>
            </a:p>
          </p:txBody>
        </p:sp>
      </p:grpSp>
      <p:pic>
        <p:nvPicPr>
          <p:cNvPr id="3" name="Picture 2"/>
          <p:cNvPicPr>
            <a:picLocks noChangeAspect="1"/>
          </p:cNvPicPr>
          <p:nvPr/>
        </p:nvPicPr>
        <p:blipFill>
          <a:blip r:embed="rId8"/>
          <a:stretch>
            <a:fillRect/>
          </a:stretch>
        </p:blipFill>
        <p:spPr>
          <a:xfrm>
            <a:off x="145282" y="2947621"/>
            <a:ext cx="2203672" cy="3164286"/>
          </a:xfrm>
          <a:prstGeom prst="rect">
            <a:avLst/>
          </a:prstGeom>
        </p:spPr>
      </p:pic>
      <p:sp>
        <p:nvSpPr>
          <p:cNvPr id="6" name="Rectangle 5"/>
          <p:cNvSpPr/>
          <p:nvPr/>
        </p:nvSpPr>
        <p:spPr>
          <a:xfrm>
            <a:off x="258792" y="1528819"/>
            <a:ext cx="7678379" cy="1061829"/>
          </a:xfrm>
          <a:prstGeom prst="rect">
            <a:avLst/>
          </a:prstGeom>
        </p:spPr>
        <p:txBody>
          <a:bodyPr wrap="square">
            <a:spAutoFit/>
          </a:bodyPr>
          <a:lstStyle/>
          <a:p>
            <a:pPr>
              <a:lnSpc>
                <a:spcPct val="150000"/>
              </a:lnSpc>
            </a:pPr>
            <a:r>
              <a:rPr lang="en-US" dirty="0" smtClean="0"/>
              <a:t>Upper </a:t>
            </a:r>
            <a:r>
              <a:rPr lang="en-US" dirty="0"/>
              <a:t>East Side/Carnegie Hill: </a:t>
            </a:r>
            <a:r>
              <a:rPr lang="en-US" dirty="0" smtClean="0"/>
              <a:t>mean household income = $311,109</a:t>
            </a:r>
          </a:p>
          <a:p>
            <a:pPr marL="285750" indent="-285750">
              <a:buFont typeface="Arial"/>
              <a:buChar char="•"/>
            </a:pPr>
            <a:r>
              <a:rPr lang="en-US" dirty="0" smtClean="0"/>
              <a:t>Busiest station: 86</a:t>
            </a:r>
            <a:r>
              <a:rPr lang="en-US" baseline="30000" dirty="0" smtClean="0"/>
              <a:t>th</a:t>
            </a:r>
            <a:r>
              <a:rPr lang="en-US" dirty="0" smtClean="0"/>
              <a:t> Street</a:t>
            </a:r>
            <a:endParaRPr lang="en-US" dirty="0"/>
          </a:p>
          <a:p>
            <a:endParaRPr lang="en-US" dirty="0"/>
          </a:p>
        </p:txBody>
      </p:sp>
      <p:sp>
        <p:nvSpPr>
          <p:cNvPr id="26" name="Frame 25"/>
          <p:cNvSpPr/>
          <p:nvPr/>
        </p:nvSpPr>
        <p:spPr>
          <a:xfrm>
            <a:off x="1214129" y="2947621"/>
            <a:ext cx="526603" cy="598129"/>
          </a:xfrm>
          <a:prstGeom prst="frame">
            <a:avLst/>
          </a:prstGeom>
          <a:solidFill>
            <a:srgbClr val="FF0000"/>
          </a:solidFill>
          <a:ln w="31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pic>
        <p:nvPicPr>
          <p:cNvPr id="5" name="Picture 4" descr="upper_east.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515375" y="2762713"/>
            <a:ext cx="6505825" cy="3511305"/>
          </a:xfrm>
          <a:prstGeom prst="rect">
            <a:avLst/>
          </a:prstGeom>
        </p:spPr>
      </p:pic>
    </p:spTree>
    <p:extLst>
      <p:ext uri="{BB962C8B-B14F-4D97-AF65-F5344CB8AC3E}">
        <p14:creationId xmlns:p14="http://schemas.microsoft.com/office/powerpoint/2010/main" val="2123992375"/>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64772" y="555439"/>
            <a:ext cx="7772400" cy="834090"/>
          </a:xfrm>
        </p:spPr>
        <p:txBody>
          <a:bodyPr>
            <a:normAutofit/>
          </a:bodyPr>
          <a:lstStyle/>
          <a:p>
            <a:pPr algn="l"/>
            <a:r>
              <a:rPr lang="en-US" sz="2800" dirty="0" smtClean="0"/>
              <a:t>Peak traffic at 86</a:t>
            </a:r>
            <a:r>
              <a:rPr lang="en-US" sz="2800" baseline="30000" dirty="0" smtClean="0"/>
              <a:t>th</a:t>
            </a:r>
            <a:r>
              <a:rPr lang="en-US" sz="2800" dirty="0" smtClean="0"/>
              <a:t> Street </a:t>
            </a:r>
            <a:r>
              <a:rPr lang="mr-IN" sz="2800" dirty="0" smtClean="0"/>
              <a:t>–</a:t>
            </a:r>
            <a:r>
              <a:rPr lang="en-US" sz="2800" dirty="0" smtClean="0"/>
              <a:t> Wednesday</a:t>
            </a:r>
            <a:endParaRPr lang="en-US" sz="2800" dirty="0"/>
          </a:p>
        </p:txBody>
      </p:sp>
      <p:graphicFrame>
        <p:nvGraphicFramePr>
          <p:cNvPr id="4" name="Diagram 3">
            <a:extLst>
              <a:ext uri="{FF2B5EF4-FFF2-40B4-BE49-F238E27FC236}">
                <a16:creationId xmlns:a16="http://schemas.microsoft.com/office/drawing/2014/main" xmlns="" id="{F38EA502-2593-694F-B4D1-648749C20E7D}"/>
              </a:ext>
            </a:extLst>
          </p:cNvPr>
          <p:cNvGraphicFramePr/>
          <p:nvPr>
            <p:extLst>
              <p:ext uri="{D42A27DB-BD31-4B8C-83A1-F6EECF244321}">
                <p14:modId xmlns:p14="http://schemas.microsoft.com/office/powerpoint/2010/main" val="1817766565"/>
              </p:ext>
            </p:extLst>
          </p:nvPr>
        </p:nvGraphicFramePr>
        <p:xfrm>
          <a:off x="258793" y="73692"/>
          <a:ext cx="8686800" cy="20094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48" name="Group 47"/>
          <p:cNvGrpSpPr/>
          <p:nvPr/>
        </p:nvGrpSpPr>
        <p:grpSpPr>
          <a:xfrm>
            <a:off x="41970" y="71351"/>
            <a:ext cx="2306984" cy="203287"/>
            <a:chOff x="2120" y="0"/>
            <a:chExt cx="1887512" cy="200945"/>
          </a:xfrm>
        </p:grpSpPr>
        <p:sp>
          <p:nvSpPr>
            <p:cNvPr id="49" name="Chevron 48"/>
            <p:cNvSpPr/>
            <p:nvPr/>
          </p:nvSpPr>
          <p:spPr>
            <a:xfrm>
              <a:off x="2120" y="0"/>
              <a:ext cx="1887512" cy="200945"/>
            </a:xfrm>
            <a:prstGeom prst="chevron">
              <a:avLst/>
            </a:prstGeom>
            <a:solidFill>
              <a:schemeClr val="bg1"/>
            </a:solidFill>
            <a:ln>
              <a:solidFill>
                <a:schemeClr val="bg1"/>
              </a:solidFill>
            </a:ln>
          </p:spPr>
          <p:style>
            <a:lnRef idx="0">
              <a:schemeClr val="lt1">
                <a:hueOff val="0"/>
                <a:satOff val="0"/>
                <a:lumOff val="0"/>
                <a:alphaOff val="0"/>
              </a:schemeClr>
            </a:lnRef>
            <a:fillRef idx="3">
              <a:scrgbClr r="0" g="0" b="0"/>
            </a:fillRef>
            <a:effectRef idx="3">
              <a:schemeClr val="accent3">
                <a:hueOff val="0"/>
                <a:satOff val="0"/>
                <a:lumOff val="0"/>
                <a:alphaOff val="0"/>
              </a:schemeClr>
            </a:effectRef>
            <a:fontRef idx="minor">
              <a:schemeClr val="lt1"/>
            </a:fontRef>
          </p:style>
        </p:sp>
        <p:sp>
          <p:nvSpPr>
            <p:cNvPr id="50" name="Chevron 4"/>
            <p:cNvSpPr/>
            <p:nvPr/>
          </p:nvSpPr>
          <p:spPr>
            <a:xfrm>
              <a:off x="102593" y="0"/>
              <a:ext cx="1686567" cy="20094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8006" tIns="16002" rIns="16002" bIns="16002" numCol="1" spcCol="1270" anchor="ctr" anchorCtr="0">
              <a:noAutofit/>
            </a:bodyPr>
            <a:lstStyle/>
            <a:p>
              <a:pPr lvl="0" algn="ctr" defTabSz="533400">
                <a:lnSpc>
                  <a:spcPct val="90000"/>
                </a:lnSpc>
                <a:spcBef>
                  <a:spcPct val="0"/>
                </a:spcBef>
                <a:spcAft>
                  <a:spcPct val="35000"/>
                </a:spcAft>
              </a:pPr>
              <a:r>
                <a:rPr lang="en-US" sz="1200" kern="1200" dirty="0" smtClean="0">
                  <a:solidFill>
                    <a:srgbClr val="1E1C11"/>
                  </a:solidFill>
                </a:rPr>
                <a:t>Introduction</a:t>
              </a:r>
              <a:endParaRPr lang="en-US" sz="1200" kern="1200" dirty="0">
                <a:solidFill>
                  <a:srgbClr val="1E1C11"/>
                </a:solidFill>
              </a:endParaRPr>
            </a:p>
          </p:txBody>
        </p:sp>
      </p:grpSp>
      <p:grpSp>
        <p:nvGrpSpPr>
          <p:cNvPr id="51" name="Group 50"/>
          <p:cNvGrpSpPr/>
          <p:nvPr/>
        </p:nvGrpSpPr>
        <p:grpSpPr>
          <a:xfrm>
            <a:off x="1740732" y="71351"/>
            <a:ext cx="2306984" cy="203287"/>
            <a:chOff x="1700882" y="0"/>
            <a:chExt cx="1887512" cy="200945"/>
          </a:xfrm>
          <a:solidFill>
            <a:schemeClr val="bg1"/>
          </a:solidFill>
        </p:grpSpPr>
        <p:sp>
          <p:nvSpPr>
            <p:cNvPr id="52" name="Chevron 51"/>
            <p:cNvSpPr/>
            <p:nvPr/>
          </p:nvSpPr>
          <p:spPr>
            <a:xfrm>
              <a:off x="1700882" y="0"/>
              <a:ext cx="1887512" cy="200945"/>
            </a:xfrm>
            <a:prstGeom prst="chevron">
              <a:avLst/>
            </a:prstGeom>
            <a:grpFill/>
            <a:ln>
              <a:solidFill>
                <a:schemeClr val="bg1"/>
              </a:solidFill>
            </a:ln>
            <a:effectLst/>
          </p:spPr>
          <p:style>
            <a:lnRef idx="0">
              <a:schemeClr val="lt1">
                <a:hueOff val="0"/>
                <a:satOff val="0"/>
                <a:lumOff val="0"/>
                <a:alphaOff val="0"/>
              </a:schemeClr>
            </a:lnRef>
            <a:fillRef idx="3">
              <a:scrgbClr r="0" g="0" b="0"/>
            </a:fillRef>
            <a:effectRef idx="3">
              <a:scrgbClr r="0" g="0" b="0"/>
            </a:effectRef>
            <a:fontRef idx="minor">
              <a:schemeClr val="lt1"/>
            </a:fontRef>
          </p:style>
        </p:sp>
        <p:sp>
          <p:nvSpPr>
            <p:cNvPr id="53" name="Chevron 6"/>
            <p:cNvSpPr/>
            <p:nvPr/>
          </p:nvSpPr>
          <p:spPr>
            <a:xfrm>
              <a:off x="1801355" y="0"/>
              <a:ext cx="1686567" cy="200945"/>
            </a:xfrm>
            <a:prstGeom prst="rect">
              <a:avLst/>
            </a:prstGeom>
            <a:grpFill/>
            <a:ln>
              <a:solidFill>
                <a:schemeClr val="bg1"/>
              </a:solidFill>
            </a:ln>
          </p:spPr>
          <p:style>
            <a:lnRef idx="0">
              <a:scrgbClr r="0" g="0" b="0"/>
            </a:lnRef>
            <a:fillRef idx="0">
              <a:scrgbClr r="0" g="0" b="0"/>
            </a:fillRef>
            <a:effectRef idx="0">
              <a:scrgbClr r="0" g="0" b="0"/>
            </a:effectRef>
            <a:fontRef idx="minor">
              <a:schemeClr val="lt1"/>
            </a:fontRef>
          </p:style>
          <p:txBody>
            <a:bodyPr spcFirstLastPara="0" vert="horz" wrap="square" lIns="48006" tIns="16002" rIns="16002" bIns="16002" numCol="1" spcCol="1270" anchor="ctr" anchorCtr="0">
              <a:noAutofit/>
            </a:bodyPr>
            <a:lstStyle/>
            <a:p>
              <a:pPr lvl="0" algn="ctr" defTabSz="533400">
                <a:lnSpc>
                  <a:spcPct val="90000"/>
                </a:lnSpc>
                <a:spcBef>
                  <a:spcPct val="0"/>
                </a:spcBef>
                <a:spcAft>
                  <a:spcPct val="35000"/>
                </a:spcAft>
              </a:pPr>
              <a:r>
                <a:rPr lang="en-US" sz="1200" kern="1200" dirty="0" smtClean="0">
                  <a:solidFill>
                    <a:schemeClr val="bg2">
                      <a:lumMod val="10000"/>
                    </a:schemeClr>
                  </a:solidFill>
                </a:rPr>
                <a:t>Methodology</a:t>
              </a:r>
              <a:endParaRPr lang="en-US" sz="1200" kern="1200" dirty="0">
                <a:solidFill>
                  <a:schemeClr val="bg2">
                    <a:lumMod val="10000"/>
                  </a:schemeClr>
                </a:solidFill>
              </a:endParaRPr>
            </a:p>
          </p:txBody>
        </p:sp>
      </p:grpSp>
      <p:grpSp>
        <p:nvGrpSpPr>
          <p:cNvPr id="54" name="Group 53"/>
          <p:cNvGrpSpPr/>
          <p:nvPr/>
        </p:nvGrpSpPr>
        <p:grpSpPr>
          <a:xfrm>
            <a:off x="3439493" y="71351"/>
            <a:ext cx="2306984" cy="203287"/>
            <a:chOff x="3399643" y="0"/>
            <a:chExt cx="1887512" cy="200945"/>
          </a:xfrm>
        </p:grpSpPr>
        <p:sp>
          <p:nvSpPr>
            <p:cNvPr id="55" name="Chevron 54"/>
            <p:cNvSpPr/>
            <p:nvPr/>
          </p:nvSpPr>
          <p:spPr>
            <a:xfrm>
              <a:off x="3399643" y="0"/>
              <a:ext cx="1887512" cy="200945"/>
            </a:xfrm>
            <a:prstGeom prst="chevron">
              <a:avLst/>
            </a:prstGeom>
            <a:solidFill>
              <a:schemeClr val="bg1">
                <a:lumMod val="75000"/>
              </a:schemeClr>
            </a:solidFill>
            <a:ln>
              <a:solidFill>
                <a:schemeClr val="bg1">
                  <a:lumMod val="75000"/>
                </a:schemeClr>
              </a:solidFill>
            </a:ln>
            <a:effectLst/>
          </p:spPr>
          <p:style>
            <a:lnRef idx="0">
              <a:schemeClr val="lt1">
                <a:hueOff val="0"/>
                <a:satOff val="0"/>
                <a:lumOff val="0"/>
                <a:alphaOff val="0"/>
              </a:schemeClr>
            </a:lnRef>
            <a:fillRef idx="3">
              <a:scrgbClr r="0" g="0" b="0"/>
            </a:fillRef>
            <a:effectRef idx="3">
              <a:scrgbClr r="0" g="0" b="0"/>
            </a:effectRef>
            <a:fontRef idx="minor">
              <a:schemeClr val="lt1"/>
            </a:fontRef>
          </p:style>
        </p:sp>
        <p:sp>
          <p:nvSpPr>
            <p:cNvPr id="56" name="Chevron 8"/>
            <p:cNvSpPr/>
            <p:nvPr/>
          </p:nvSpPr>
          <p:spPr>
            <a:xfrm>
              <a:off x="3500116" y="0"/>
              <a:ext cx="1686567" cy="20094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8006" tIns="16002" rIns="16002" bIns="16002" numCol="1" spcCol="1270" anchor="ctr" anchorCtr="0">
              <a:noAutofit/>
            </a:bodyPr>
            <a:lstStyle/>
            <a:p>
              <a:pPr lvl="0" algn="ctr" defTabSz="533400">
                <a:lnSpc>
                  <a:spcPct val="90000"/>
                </a:lnSpc>
                <a:spcBef>
                  <a:spcPct val="0"/>
                </a:spcBef>
                <a:spcAft>
                  <a:spcPct val="35000"/>
                </a:spcAft>
              </a:pPr>
              <a:r>
                <a:rPr lang="en-US" sz="1200" kern="1200" dirty="0" smtClean="0">
                  <a:solidFill>
                    <a:schemeClr val="bg1"/>
                  </a:solidFill>
                </a:rPr>
                <a:t>Results</a:t>
              </a:r>
              <a:endParaRPr lang="en-US" sz="1200" kern="1200" dirty="0">
                <a:solidFill>
                  <a:schemeClr val="bg1"/>
                </a:solidFill>
              </a:endParaRPr>
            </a:p>
          </p:txBody>
        </p:sp>
      </p:grpSp>
      <p:grpSp>
        <p:nvGrpSpPr>
          <p:cNvPr id="57" name="Group 56"/>
          <p:cNvGrpSpPr/>
          <p:nvPr/>
        </p:nvGrpSpPr>
        <p:grpSpPr>
          <a:xfrm>
            <a:off x="5138255" y="71351"/>
            <a:ext cx="2306984" cy="203287"/>
            <a:chOff x="5098405" y="0"/>
            <a:chExt cx="1887512" cy="200945"/>
          </a:xfrm>
        </p:grpSpPr>
        <p:sp>
          <p:nvSpPr>
            <p:cNvPr id="58" name="Chevron 57"/>
            <p:cNvSpPr/>
            <p:nvPr/>
          </p:nvSpPr>
          <p:spPr>
            <a:xfrm>
              <a:off x="5098405" y="0"/>
              <a:ext cx="1887512" cy="200945"/>
            </a:xfrm>
            <a:prstGeom prst="chevron">
              <a:avLst/>
            </a:prstGeom>
            <a:solidFill>
              <a:schemeClr val="bg1"/>
            </a:solidFill>
            <a:effectLst/>
          </p:spPr>
          <p:style>
            <a:lnRef idx="0">
              <a:schemeClr val="lt1">
                <a:hueOff val="0"/>
                <a:satOff val="0"/>
                <a:lumOff val="0"/>
                <a:alphaOff val="0"/>
              </a:schemeClr>
            </a:lnRef>
            <a:fillRef idx="3">
              <a:scrgbClr r="0" g="0" b="0"/>
            </a:fillRef>
            <a:effectRef idx="3">
              <a:scrgbClr r="0" g="0" b="0"/>
            </a:effectRef>
            <a:fontRef idx="minor">
              <a:schemeClr val="lt1"/>
            </a:fontRef>
          </p:style>
        </p:sp>
        <p:sp>
          <p:nvSpPr>
            <p:cNvPr id="59" name="Chevron 10"/>
            <p:cNvSpPr/>
            <p:nvPr/>
          </p:nvSpPr>
          <p:spPr>
            <a:xfrm>
              <a:off x="5198878" y="0"/>
              <a:ext cx="1686567" cy="20094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8006" tIns="16002" rIns="16002" bIns="16002" numCol="1" spcCol="1270" anchor="ctr" anchorCtr="0">
              <a:noAutofit/>
            </a:bodyPr>
            <a:lstStyle/>
            <a:p>
              <a:pPr lvl="0" algn="ctr" defTabSz="533400">
                <a:lnSpc>
                  <a:spcPct val="90000"/>
                </a:lnSpc>
                <a:spcBef>
                  <a:spcPct val="0"/>
                </a:spcBef>
                <a:spcAft>
                  <a:spcPct val="35000"/>
                </a:spcAft>
              </a:pPr>
              <a:r>
                <a:rPr lang="en-US" sz="1200" kern="1200" dirty="0" smtClean="0">
                  <a:solidFill>
                    <a:schemeClr val="bg2">
                      <a:lumMod val="10000"/>
                    </a:schemeClr>
                  </a:solidFill>
                </a:rPr>
                <a:t>Conclusions</a:t>
              </a:r>
              <a:endParaRPr lang="en-US" sz="1200" kern="1200" dirty="0">
                <a:solidFill>
                  <a:schemeClr val="bg2">
                    <a:lumMod val="10000"/>
                  </a:schemeClr>
                </a:solidFill>
              </a:endParaRPr>
            </a:p>
          </p:txBody>
        </p:sp>
      </p:grpSp>
      <p:grpSp>
        <p:nvGrpSpPr>
          <p:cNvPr id="60" name="Group 59"/>
          <p:cNvGrpSpPr/>
          <p:nvPr/>
        </p:nvGrpSpPr>
        <p:grpSpPr>
          <a:xfrm>
            <a:off x="6837016" y="71351"/>
            <a:ext cx="2306984" cy="203287"/>
            <a:chOff x="6797166" y="0"/>
            <a:chExt cx="1887512" cy="200945"/>
          </a:xfrm>
        </p:grpSpPr>
        <p:sp>
          <p:nvSpPr>
            <p:cNvPr id="61" name="Chevron 60"/>
            <p:cNvSpPr/>
            <p:nvPr/>
          </p:nvSpPr>
          <p:spPr>
            <a:xfrm>
              <a:off x="6797166" y="0"/>
              <a:ext cx="1887512" cy="200945"/>
            </a:xfrm>
            <a:prstGeom prst="chevron">
              <a:avLst/>
            </a:prstGeom>
            <a:solidFill>
              <a:schemeClr val="bg1"/>
            </a:solidFill>
            <a:effectLst/>
          </p:spPr>
          <p:style>
            <a:lnRef idx="0">
              <a:schemeClr val="lt1">
                <a:hueOff val="0"/>
                <a:satOff val="0"/>
                <a:lumOff val="0"/>
                <a:alphaOff val="0"/>
              </a:schemeClr>
            </a:lnRef>
            <a:fillRef idx="3">
              <a:scrgbClr r="0" g="0" b="0"/>
            </a:fillRef>
            <a:effectRef idx="3">
              <a:scrgbClr r="0" g="0" b="0"/>
            </a:effectRef>
            <a:fontRef idx="minor">
              <a:schemeClr val="lt1"/>
            </a:fontRef>
          </p:style>
        </p:sp>
        <p:sp>
          <p:nvSpPr>
            <p:cNvPr id="62" name="Chevron 12"/>
            <p:cNvSpPr/>
            <p:nvPr/>
          </p:nvSpPr>
          <p:spPr>
            <a:xfrm>
              <a:off x="6897639" y="0"/>
              <a:ext cx="1686567" cy="20094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8006" tIns="16002" rIns="16002" bIns="16002" numCol="1" spcCol="1270" anchor="ctr" anchorCtr="0">
              <a:noAutofit/>
            </a:bodyPr>
            <a:lstStyle/>
            <a:p>
              <a:pPr lvl="0" algn="ctr" defTabSz="533400">
                <a:lnSpc>
                  <a:spcPct val="90000"/>
                </a:lnSpc>
                <a:spcBef>
                  <a:spcPct val="0"/>
                </a:spcBef>
                <a:spcAft>
                  <a:spcPct val="35000"/>
                </a:spcAft>
              </a:pPr>
              <a:r>
                <a:rPr lang="en-US" sz="1200" kern="1200" dirty="0" smtClean="0">
                  <a:solidFill>
                    <a:schemeClr val="bg2">
                      <a:lumMod val="10000"/>
                    </a:schemeClr>
                  </a:solidFill>
                </a:rPr>
                <a:t>Future Work</a:t>
              </a:r>
              <a:endParaRPr lang="en-US" sz="1200" kern="1200" dirty="0">
                <a:solidFill>
                  <a:schemeClr val="bg2">
                    <a:lumMod val="10000"/>
                  </a:schemeClr>
                </a:solidFill>
              </a:endParaRPr>
            </a:p>
          </p:txBody>
        </p:sp>
      </p:grpSp>
      <p:sp>
        <p:nvSpPr>
          <p:cNvPr id="6" name="Rectangle 5"/>
          <p:cNvSpPr/>
          <p:nvPr/>
        </p:nvSpPr>
        <p:spPr>
          <a:xfrm>
            <a:off x="258792" y="1389529"/>
            <a:ext cx="7795465" cy="1061829"/>
          </a:xfrm>
          <a:prstGeom prst="rect">
            <a:avLst/>
          </a:prstGeom>
        </p:spPr>
        <p:txBody>
          <a:bodyPr wrap="square">
            <a:spAutoFit/>
          </a:bodyPr>
          <a:lstStyle/>
          <a:p>
            <a:pPr marL="285750" indent="-285750">
              <a:lnSpc>
                <a:spcPct val="150000"/>
              </a:lnSpc>
              <a:buFont typeface="Arial"/>
              <a:buChar char="•"/>
            </a:pPr>
            <a:r>
              <a:rPr lang="en-US" dirty="0" smtClean="0"/>
              <a:t>Traffic is heaviest during commute times (primarily evening) and lunch hours</a:t>
            </a:r>
            <a:endParaRPr lang="en-US" dirty="0"/>
          </a:p>
          <a:p>
            <a:endParaRPr lang="en-US" dirty="0"/>
          </a:p>
          <a:p>
            <a:endParaRPr lang="en-US" dirty="0"/>
          </a:p>
        </p:txBody>
      </p:sp>
      <p:pic>
        <p:nvPicPr>
          <p:cNvPr id="7" name="Picture 6" descr="st86.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24216" y="2245361"/>
            <a:ext cx="7934362" cy="4184204"/>
          </a:xfrm>
          <a:prstGeom prst="rect">
            <a:avLst/>
          </a:prstGeom>
        </p:spPr>
      </p:pic>
    </p:spTree>
    <p:extLst>
      <p:ext uri="{BB962C8B-B14F-4D97-AF65-F5344CB8AC3E}">
        <p14:creationId xmlns:p14="http://schemas.microsoft.com/office/powerpoint/2010/main" val="2409198657"/>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64772" y="555439"/>
            <a:ext cx="7772400" cy="834090"/>
          </a:xfrm>
        </p:spPr>
        <p:txBody>
          <a:bodyPr>
            <a:normAutofit/>
          </a:bodyPr>
          <a:lstStyle/>
          <a:p>
            <a:pPr algn="l"/>
            <a:r>
              <a:rPr lang="en-US" sz="2800" dirty="0"/>
              <a:t>R</a:t>
            </a:r>
            <a:r>
              <a:rPr lang="en-US" sz="2800" dirty="0" smtClean="0"/>
              <a:t>ecommendations:</a:t>
            </a:r>
            <a:endParaRPr lang="en-US" sz="2800" dirty="0"/>
          </a:p>
        </p:txBody>
      </p:sp>
      <p:graphicFrame>
        <p:nvGraphicFramePr>
          <p:cNvPr id="4" name="Diagram 3">
            <a:extLst>
              <a:ext uri="{FF2B5EF4-FFF2-40B4-BE49-F238E27FC236}">
                <a16:creationId xmlns:a16="http://schemas.microsoft.com/office/drawing/2014/main" xmlns="" id="{F38EA502-2593-694F-B4D1-648749C20E7D}"/>
              </a:ext>
            </a:extLst>
          </p:cNvPr>
          <p:cNvGraphicFramePr/>
          <p:nvPr>
            <p:extLst>
              <p:ext uri="{D42A27DB-BD31-4B8C-83A1-F6EECF244321}">
                <p14:modId xmlns:p14="http://schemas.microsoft.com/office/powerpoint/2010/main" val="2044008126"/>
              </p:ext>
            </p:extLst>
          </p:nvPr>
        </p:nvGraphicFramePr>
        <p:xfrm>
          <a:off x="258793" y="73692"/>
          <a:ext cx="8686800" cy="20094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6" name="Group 5"/>
          <p:cNvGrpSpPr/>
          <p:nvPr/>
        </p:nvGrpSpPr>
        <p:grpSpPr>
          <a:xfrm>
            <a:off x="41970" y="71351"/>
            <a:ext cx="2306984" cy="203287"/>
            <a:chOff x="2120" y="0"/>
            <a:chExt cx="1887512" cy="200945"/>
          </a:xfrm>
        </p:grpSpPr>
        <p:sp>
          <p:nvSpPr>
            <p:cNvPr id="19" name="Chevron 18"/>
            <p:cNvSpPr/>
            <p:nvPr/>
          </p:nvSpPr>
          <p:spPr>
            <a:xfrm>
              <a:off x="2120" y="0"/>
              <a:ext cx="1887512" cy="200945"/>
            </a:xfrm>
            <a:prstGeom prst="chevron">
              <a:avLst/>
            </a:prstGeom>
            <a:solidFill>
              <a:schemeClr val="bg1"/>
            </a:solidFill>
            <a:ln>
              <a:solidFill>
                <a:schemeClr val="bg1"/>
              </a:solidFill>
            </a:ln>
          </p:spPr>
          <p:style>
            <a:lnRef idx="0">
              <a:schemeClr val="lt1">
                <a:hueOff val="0"/>
                <a:satOff val="0"/>
                <a:lumOff val="0"/>
                <a:alphaOff val="0"/>
              </a:schemeClr>
            </a:lnRef>
            <a:fillRef idx="3">
              <a:scrgbClr r="0" g="0" b="0"/>
            </a:fillRef>
            <a:effectRef idx="3">
              <a:schemeClr val="accent3">
                <a:hueOff val="0"/>
                <a:satOff val="0"/>
                <a:lumOff val="0"/>
                <a:alphaOff val="0"/>
              </a:schemeClr>
            </a:effectRef>
            <a:fontRef idx="minor">
              <a:schemeClr val="lt1"/>
            </a:fontRef>
          </p:style>
        </p:sp>
        <p:sp>
          <p:nvSpPr>
            <p:cNvPr id="20" name="Chevron 4"/>
            <p:cNvSpPr/>
            <p:nvPr/>
          </p:nvSpPr>
          <p:spPr>
            <a:xfrm>
              <a:off x="102593" y="0"/>
              <a:ext cx="1686567" cy="20094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8006" tIns="16002" rIns="16002" bIns="16002" numCol="1" spcCol="1270" anchor="ctr" anchorCtr="0">
              <a:noAutofit/>
            </a:bodyPr>
            <a:lstStyle/>
            <a:p>
              <a:pPr lvl="0" algn="ctr" defTabSz="533400">
                <a:lnSpc>
                  <a:spcPct val="90000"/>
                </a:lnSpc>
                <a:spcBef>
                  <a:spcPct val="0"/>
                </a:spcBef>
                <a:spcAft>
                  <a:spcPct val="35000"/>
                </a:spcAft>
              </a:pPr>
              <a:r>
                <a:rPr lang="en-US" sz="1200" kern="1200" dirty="0" smtClean="0">
                  <a:solidFill>
                    <a:srgbClr val="1E1C11"/>
                  </a:solidFill>
                </a:rPr>
                <a:t>Introduction</a:t>
              </a:r>
              <a:endParaRPr lang="en-US" sz="1200" kern="1200" dirty="0">
                <a:solidFill>
                  <a:srgbClr val="1E1C11"/>
                </a:solidFill>
              </a:endParaRPr>
            </a:p>
          </p:txBody>
        </p:sp>
      </p:grpSp>
      <p:grpSp>
        <p:nvGrpSpPr>
          <p:cNvPr id="7" name="Group 6"/>
          <p:cNvGrpSpPr/>
          <p:nvPr/>
        </p:nvGrpSpPr>
        <p:grpSpPr>
          <a:xfrm>
            <a:off x="1740732" y="71351"/>
            <a:ext cx="2306984" cy="203287"/>
            <a:chOff x="1700882" y="0"/>
            <a:chExt cx="1887512" cy="200945"/>
          </a:xfrm>
          <a:solidFill>
            <a:schemeClr val="bg1"/>
          </a:solidFill>
        </p:grpSpPr>
        <p:sp>
          <p:nvSpPr>
            <p:cNvPr id="17" name="Chevron 16"/>
            <p:cNvSpPr/>
            <p:nvPr/>
          </p:nvSpPr>
          <p:spPr>
            <a:xfrm>
              <a:off x="1700882" y="0"/>
              <a:ext cx="1887512" cy="200945"/>
            </a:xfrm>
            <a:prstGeom prst="chevron">
              <a:avLst/>
            </a:prstGeom>
            <a:grpFill/>
            <a:ln>
              <a:solidFill>
                <a:schemeClr val="bg1"/>
              </a:solidFill>
            </a:ln>
            <a:effectLst/>
          </p:spPr>
          <p:style>
            <a:lnRef idx="0">
              <a:schemeClr val="lt1">
                <a:hueOff val="0"/>
                <a:satOff val="0"/>
                <a:lumOff val="0"/>
                <a:alphaOff val="0"/>
              </a:schemeClr>
            </a:lnRef>
            <a:fillRef idx="3">
              <a:scrgbClr r="0" g="0" b="0"/>
            </a:fillRef>
            <a:effectRef idx="3">
              <a:scrgbClr r="0" g="0" b="0"/>
            </a:effectRef>
            <a:fontRef idx="minor">
              <a:schemeClr val="lt1"/>
            </a:fontRef>
          </p:style>
        </p:sp>
        <p:sp>
          <p:nvSpPr>
            <p:cNvPr id="18" name="Chevron 6"/>
            <p:cNvSpPr/>
            <p:nvPr/>
          </p:nvSpPr>
          <p:spPr>
            <a:xfrm>
              <a:off x="1801355" y="0"/>
              <a:ext cx="1686567" cy="200945"/>
            </a:xfrm>
            <a:prstGeom prst="rect">
              <a:avLst/>
            </a:prstGeom>
            <a:grpFill/>
            <a:ln>
              <a:solidFill>
                <a:schemeClr val="bg1"/>
              </a:solidFill>
            </a:ln>
          </p:spPr>
          <p:style>
            <a:lnRef idx="0">
              <a:scrgbClr r="0" g="0" b="0"/>
            </a:lnRef>
            <a:fillRef idx="0">
              <a:scrgbClr r="0" g="0" b="0"/>
            </a:fillRef>
            <a:effectRef idx="0">
              <a:scrgbClr r="0" g="0" b="0"/>
            </a:effectRef>
            <a:fontRef idx="minor">
              <a:schemeClr val="lt1"/>
            </a:fontRef>
          </p:style>
          <p:txBody>
            <a:bodyPr spcFirstLastPara="0" vert="horz" wrap="square" lIns="48006" tIns="16002" rIns="16002" bIns="16002" numCol="1" spcCol="1270" anchor="ctr" anchorCtr="0">
              <a:noAutofit/>
            </a:bodyPr>
            <a:lstStyle/>
            <a:p>
              <a:pPr lvl="0" algn="ctr" defTabSz="533400">
                <a:lnSpc>
                  <a:spcPct val="90000"/>
                </a:lnSpc>
                <a:spcBef>
                  <a:spcPct val="0"/>
                </a:spcBef>
                <a:spcAft>
                  <a:spcPct val="35000"/>
                </a:spcAft>
              </a:pPr>
              <a:r>
                <a:rPr lang="en-US" sz="1200" kern="1200" dirty="0" smtClean="0">
                  <a:solidFill>
                    <a:schemeClr val="bg2">
                      <a:lumMod val="10000"/>
                    </a:schemeClr>
                  </a:solidFill>
                </a:rPr>
                <a:t>Methodology</a:t>
              </a:r>
              <a:endParaRPr lang="en-US" sz="1200" kern="1200" dirty="0">
                <a:solidFill>
                  <a:schemeClr val="bg2">
                    <a:lumMod val="10000"/>
                  </a:schemeClr>
                </a:solidFill>
              </a:endParaRPr>
            </a:p>
          </p:txBody>
        </p:sp>
      </p:grpSp>
      <p:grpSp>
        <p:nvGrpSpPr>
          <p:cNvPr id="8" name="Group 7"/>
          <p:cNvGrpSpPr/>
          <p:nvPr/>
        </p:nvGrpSpPr>
        <p:grpSpPr>
          <a:xfrm>
            <a:off x="3439493" y="71351"/>
            <a:ext cx="2306984" cy="203287"/>
            <a:chOff x="3399643" y="0"/>
            <a:chExt cx="1887512" cy="200945"/>
          </a:xfrm>
        </p:grpSpPr>
        <p:sp>
          <p:nvSpPr>
            <p:cNvPr id="15" name="Chevron 14"/>
            <p:cNvSpPr/>
            <p:nvPr/>
          </p:nvSpPr>
          <p:spPr>
            <a:xfrm>
              <a:off x="3399643" y="0"/>
              <a:ext cx="1887512" cy="200945"/>
            </a:xfrm>
            <a:prstGeom prst="chevron">
              <a:avLst/>
            </a:prstGeom>
            <a:solidFill>
              <a:schemeClr val="bg1"/>
            </a:solidFill>
            <a:effectLst/>
          </p:spPr>
          <p:style>
            <a:lnRef idx="0">
              <a:schemeClr val="lt1">
                <a:hueOff val="0"/>
                <a:satOff val="0"/>
                <a:lumOff val="0"/>
                <a:alphaOff val="0"/>
              </a:schemeClr>
            </a:lnRef>
            <a:fillRef idx="3">
              <a:scrgbClr r="0" g="0" b="0"/>
            </a:fillRef>
            <a:effectRef idx="3">
              <a:scrgbClr r="0" g="0" b="0"/>
            </a:effectRef>
            <a:fontRef idx="minor">
              <a:schemeClr val="lt1"/>
            </a:fontRef>
          </p:style>
        </p:sp>
        <p:sp>
          <p:nvSpPr>
            <p:cNvPr id="16" name="Chevron 8"/>
            <p:cNvSpPr/>
            <p:nvPr/>
          </p:nvSpPr>
          <p:spPr>
            <a:xfrm>
              <a:off x="3500116" y="0"/>
              <a:ext cx="1686567" cy="20094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8006" tIns="16002" rIns="16002" bIns="16002" numCol="1" spcCol="1270" anchor="ctr" anchorCtr="0">
              <a:noAutofit/>
            </a:bodyPr>
            <a:lstStyle/>
            <a:p>
              <a:pPr lvl="0" algn="ctr" defTabSz="533400">
                <a:lnSpc>
                  <a:spcPct val="90000"/>
                </a:lnSpc>
                <a:spcBef>
                  <a:spcPct val="0"/>
                </a:spcBef>
                <a:spcAft>
                  <a:spcPct val="35000"/>
                </a:spcAft>
              </a:pPr>
              <a:r>
                <a:rPr lang="en-US" sz="1200" kern="1200" dirty="0" smtClean="0">
                  <a:solidFill>
                    <a:schemeClr val="bg2">
                      <a:lumMod val="10000"/>
                    </a:schemeClr>
                  </a:solidFill>
                </a:rPr>
                <a:t>Results</a:t>
              </a:r>
              <a:endParaRPr lang="en-US" sz="1200" kern="1200" dirty="0">
                <a:solidFill>
                  <a:schemeClr val="bg2">
                    <a:lumMod val="10000"/>
                  </a:schemeClr>
                </a:solidFill>
              </a:endParaRPr>
            </a:p>
          </p:txBody>
        </p:sp>
      </p:grpSp>
      <p:grpSp>
        <p:nvGrpSpPr>
          <p:cNvPr id="9" name="Group 8"/>
          <p:cNvGrpSpPr/>
          <p:nvPr/>
        </p:nvGrpSpPr>
        <p:grpSpPr>
          <a:xfrm>
            <a:off x="5138255" y="71351"/>
            <a:ext cx="2306984" cy="203287"/>
            <a:chOff x="5098405" y="0"/>
            <a:chExt cx="1887512" cy="200945"/>
          </a:xfrm>
        </p:grpSpPr>
        <p:sp>
          <p:nvSpPr>
            <p:cNvPr id="13" name="Chevron 12"/>
            <p:cNvSpPr/>
            <p:nvPr/>
          </p:nvSpPr>
          <p:spPr>
            <a:xfrm>
              <a:off x="5098405" y="0"/>
              <a:ext cx="1887512" cy="200945"/>
            </a:xfrm>
            <a:prstGeom prst="chevron">
              <a:avLst/>
            </a:prstGeom>
            <a:solidFill>
              <a:srgbClr val="BFBFBF"/>
            </a:solidFill>
            <a:ln>
              <a:solidFill>
                <a:srgbClr val="BFBFBF"/>
              </a:solidFill>
            </a:ln>
            <a:effectLst/>
          </p:spPr>
          <p:style>
            <a:lnRef idx="0">
              <a:schemeClr val="lt1">
                <a:hueOff val="0"/>
                <a:satOff val="0"/>
                <a:lumOff val="0"/>
                <a:alphaOff val="0"/>
              </a:schemeClr>
            </a:lnRef>
            <a:fillRef idx="3">
              <a:scrgbClr r="0" g="0" b="0"/>
            </a:fillRef>
            <a:effectRef idx="3">
              <a:scrgbClr r="0" g="0" b="0"/>
            </a:effectRef>
            <a:fontRef idx="minor">
              <a:schemeClr val="lt1"/>
            </a:fontRef>
          </p:style>
        </p:sp>
        <p:sp>
          <p:nvSpPr>
            <p:cNvPr id="14" name="Chevron 10"/>
            <p:cNvSpPr/>
            <p:nvPr/>
          </p:nvSpPr>
          <p:spPr>
            <a:xfrm>
              <a:off x="5198878" y="0"/>
              <a:ext cx="1686567" cy="20094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8006" tIns="16002" rIns="16002" bIns="16002" numCol="1" spcCol="1270" anchor="ctr" anchorCtr="0">
              <a:noAutofit/>
            </a:bodyPr>
            <a:lstStyle/>
            <a:p>
              <a:pPr lvl="0" algn="ctr" defTabSz="533400">
                <a:lnSpc>
                  <a:spcPct val="90000"/>
                </a:lnSpc>
                <a:spcBef>
                  <a:spcPct val="0"/>
                </a:spcBef>
                <a:spcAft>
                  <a:spcPct val="35000"/>
                </a:spcAft>
              </a:pPr>
              <a:r>
                <a:rPr lang="en-US" sz="1200" kern="1200" dirty="0" smtClean="0">
                  <a:solidFill>
                    <a:schemeClr val="bg1"/>
                  </a:solidFill>
                </a:rPr>
                <a:t>Conclusions</a:t>
              </a:r>
              <a:endParaRPr lang="en-US" sz="1200" kern="1200" dirty="0">
                <a:solidFill>
                  <a:schemeClr val="bg1"/>
                </a:solidFill>
              </a:endParaRPr>
            </a:p>
          </p:txBody>
        </p:sp>
      </p:grpSp>
      <p:grpSp>
        <p:nvGrpSpPr>
          <p:cNvPr id="10" name="Group 9"/>
          <p:cNvGrpSpPr/>
          <p:nvPr/>
        </p:nvGrpSpPr>
        <p:grpSpPr>
          <a:xfrm>
            <a:off x="6837016" y="71351"/>
            <a:ext cx="2306984" cy="203287"/>
            <a:chOff x="6797166" y="0"/>
            <a:chExt cx="1887512" cy="200945"/>
          </a:xfrm>
        </p:grpSpPr>
        <p:sp>
          <p:nvSpPr>
            <p:cNvPr id="11" name="Chevron 10"/>
            <p:cNvSpPr/>
            <p:nvPr/>
          </p:nvSpPr>
          <p:spPr>
            <a:xfrm>
              <a:off x="6797166" y="0"/>
              <a:ext cx="1887512" cy="200945"/>
            </a:xfrm>
            <a:prstGeom prst="chevron">
              <a:avLst/>
            </a:prstGeom>
            <a:solidFill>
              <a:schemeClr val="bg1"/>
            </a:solidFill>
            <a:effectLst/>
          </p:spPr>
          <p:style>
            <a:lnRef idx="0">
              <a:schemeClr val="lt1">
                <a:hueOff val="0"/>
                <a:satOff val="0"/>
                <a:lumOff val="0"/>
                <a:alphaOff val="0"/>
              </a:schemeClr>
            </a:lnRef>
            <a:fillRef idx="3">
              <a:scrgbClr r="0" g="0" b="0"/>
            </a:fillRef>
            <a:effectRef idx="3">
              <a:scrgbClr r="0" g="0" b="0"/>
            </a:effectRef>
            <a:fontRef idx="minor">
              <a:schemeClr val="lt1"/>
            </a:fontRef>
          </p:style>
        </p:sp>
        <p:sp>
          <p:nvSpPr>
            <p:cNvPr id="12" name="Chevron 12"/>
            <p:cNvSpPr/>
            <p:nvPr/>
          </p:nvSpPr>
          <p:spPr>
            <a:xfrm>
              <a:off x="6897639" y="0"/>
              <a:ext cx="1686567" cy="20094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8006" tIns="16002" rIns="16002" bIns="16002" numCol="1" spcCol="1270" anchor="ctr" anchorCtr="0">
              <a:noAutofit/>
            </a:bodyPr>
            <a:lstStyle/>
            <a:p>
              <a:pPr lvl="0" algn="ctr" defTabSz="533400">
                <a:lnSpc>
                  <a:spcPct val="90000"/>
                </a:lnSpc>
                <a:spcBef>
                  <a:spcPct val="0"/>
                </a:spcBef>
                <a:spcAft>
                  <a:spcPct val="35000"/>
                </a:spcAft>
              </a:pPr>
              <a:r>
                <a:rPr lang="en-US" sz="1200" kern="1200" dirty="0" smtClean="0">
                  <a:solidFill>
                    <a:schemeClr val="bg2">
                      <a:lumMod val="10000"/>
                    </a:schemeClr>
                  </a:solidFill>
                </a:rPr>
                <a:t>Future Work</a:t>
              </a:r>
              <a:endParaRPr lang="en-US" sz="1200" kern="1200" dirty="0">
                <a:solidFill>
                  <a:schemeClr val="bg2">
                    <a:lumMod val="10000"/>
                  </a:schemeClr>
                </a:solidFill>
              </a:endParaRPr>
            </a:p>
          </p:txBody>
        </p:sp>
      </p:grpSp>
      <p:sp>
        <p:nvSpPr>
          <p:cNvPr id="3" name="Rectangle 2"/>
          <p:cNvSpPr/>
          <p:nvPr/>
        </p:nvSpPr>
        <p:spPr>
          <a:xfrm>
            <a:off x="390071" y="1547379"/>
            <a:ext cx="8555522" cy="2977739"/>
          </a:xfrm>
          <a:prstGeom prst="rect">
            <a:avLst/>
          </a:prstGeom>
        </p:spPr>
        <p:txBody>
          <a:bodyPr wrap="square">
            <a:spAutoFit/>
          </a:bodyPr>
          <a:lstStyle/>
          <a:p>
            <a:pPr marL="342900" indent="-342900">
              <a:lnSpc>
                <a:spcPct val="150000"/>
              </a:lnSpc>
              <a:buFont typeface="Arial"/>
              <a:buChar char="•"/>
            </a:pPr>
            <a:r>
              <a:rPr lang="en-US" dirty="0" smtClean="0"/>
              <a:t>For peak traffic during morning and evening commute hours (8am-12pm; 4pm-8pm):</a:t>
            </a:r>
          </a:p>
          <a:p>
            <a:pPr marL="800100" lvl="1" indent="-342900">
              <a:lnSpc>
                <a:spcPct val="150000"/>
              </a:lnSpc>
              <a:buFont typeface="Arial"/>
              <a:buChar char="•"/>
            </a:pPr>
            <a:r>
              <a:rPr lang="en-US" dirty="0" smtClean="0"/>
              <a:t>Tuesday: Penn Station &amp; Grand Central Station</a:t>
            </a:r>
          </a:p>
          <a:p>
            <a:pPr marL="800100" lvl="1" indent="-342900">
              <a:lnSpc>
                <a:spcPct val="150000"/>
              </a:lnSpc>
              <a:buFont typeface="Arial"/>
              <a:buChar char="•"/>
            </a:pPr>
            <a:r>
              <a:rPr lang="en-US" dirty="0" smtClean="0"/>
              <a:t>Thursday: Penn Station &amp; Grand Central Station</a:t>
            </a:r>
          </a:p>
          <a:p>
            <a:pPr marL="800100" lvl="1" indent="-342900">
              <a:lnSpc>
                <a:spcPct val="150000"/>
              </a:lnSpc>
              <a:buFont typeface="Arial"/>
              <a:buChar char="•"/>
            </a:pPr>
            <a:r>
              <a:rPr lang="en-US" dirty="0" smtClean="0"/>
              <a:t>Friday: Time Square</a:t>
            </a:r>
          </a:p>
          <a:p>
            <a:pPr marL="342900" indent="-342900">
              <a:lnSpc>
                <a:spcPct val="150000"/>
              </a:lnSpc>
              <a:buFont typeface="Arial"/>
              <a:buChar char="•"/>
            </a:pPr>
            <a:r>
              <a:rPr lang="en-US" dirty="0" smtClean="0"/>
              <a:t>Target potential donors in affluent neighborhoods</a:t>
            </a:r>
          </a:p>
          <a:p>
            <a:pPr marL="800100" lvl="1" indent="-342900">
              <a:lnSpc>
                <a:spcPct val="150000"/>
              </a:lnSpc>
              <a:buFont typeface="Arial"/>
              <a:buChar char="•"/>
            </a:pPr>
            <a:r>
              <a:rPr lang="en-US" dirty="0" smtClean="0"/>
              <a:t>Wednesday: Upper East Side</a:t>
            </a:r>
          </a:p>
          <a:p>
            <a:pPr>
              <a:lnSpc>
                <a:spcPct val="150000"/>
              </a:lnSpc>
            </a:pPr>
            <a:endParaRPr lang="en-US" dirty="0" smtClean="0"/>
          </a:p>
        </p:txBody>
      </p:sp>
    </p:spTree>
    <p:extLst>
      <p:ext uri="{BB962C8B-B14F-4D97-AF65-F5344CB8AC3E}">
        <p14:creationId xmlns:p14="http://schemas.microsoft.com/office/powerpoint/2010/main" val="2699477381"/>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64772" y="555439"/>
            <a:ext cx="7772400" cy="834090"/>
          </a:xfrm>
        </p:spPr>
        <p:txBody>
          <a:bodyPr>
            <a:normAutofit/>
          </a:bodyPr>
          <a:lstStyle/>
          <a:p>
            <a:pPr algn="l"/>
            <a:r>
              <a:rPr lang="en-US" sz="2800" dirty="0" smtClean="0"/>
              <a:t>Future work</a:t>
            </a:r>
            <a:endParaRPr lang="en-US" sz="2800" dirty="0"/>
          </a:p>
        </p:txBody>
      </p:sp>
      <p:graphicFrame>
        <p:nvGraphicFramePr>
          <p:cNvPr id="4" name="Diagram 3">
            <a:extLst>
              <a:ext uri="{FF2B5EF4-FFF2-40B4-BE49-F238E27FC236}">
                <a16:creationId xmlns:a16="http://schemas.microsoft.com/office/drawing/2014/main" xmlns="" id="{F38EA502-2593-694F-B4D1-648749C20E7D}"/>
              </a:ext>
            </a:extLst>
          </p:cNvPr>
          <p:cNvGraphicFramePr/>
          <p:nvPr>
            <p:extLst>
              <p:ext uri="{D42A27DB-BD31-4B8C-83A1-F6EECF244321}">
                <p14:modId xmlns:p14="http://schemas.microsoft.com/office/powerpoint/2010/main" val="282860437"/>
              </p:ext>
            </p:extLst>
          </p:nvPr>
        </p:nvGraphicFramePr>
        <p:xfrm>
          <a:off x="258793" y="73692"/>
          <a:ext cx="8686800" cy="20094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6" name="Group 5"/>
          <p:cNvGrpSpPr/>
          <p:nvPr/>
        </p:nvGrpSpPr>
        <p:grpSpPr>
          <a:xfrm>
            <a:off x="41970" y="71351"/>
            <a:ext cx="2306984" cy="203287"/>
            <a:chOff x="2120" y="0"/>
            <a:chExt cx="1887512" cy="200945"/>
          </a:xfrm>
        </p:grpSpPr>
        <p:sp>
          <p:nvSpPr>
            <p:cNvPr id="19" name="Chevron 18"/>
            <p:cNvSpPr/>
            <p:nvPr/>
          </p:nvSpPr>
          <p:spPr>
            <a:xfrm>
              <a:off x="2120" y="0"/>
              <a:ext cx="1887512" cy="200945"/>
            </a:xfrm>
            <a:prstGeom prst="chevron">
              <a:avLst/>
            </a:prstGeom>
            <a:solidFill>
              <a:schemeClr val="bg1"/>
            </a:solidFill>
            <a:ln>
              <a:solidFill>
                <a:schemeClr val="bg1"/>
              </a:solidFill>
            </a:ln>
          </p:spPr>
          <p:style>
            <a:lnRef idx="0">
              <a:schemeClr val="lt1">
                <a:hueOff val="0"/>
                <a:satOff val="0"/>
                <a:lumOff val="0"/>
                <a:alphaOff val="0"/>
              </a:schemeClr>
            </a:lnRef>
            <a:fillRef idx="3">
              <a:scrgbClr r="0" g="0" b="0"/>
            </a:fillRef>
            <a:effectRef idx="3">
              <a:schemeClr val="accent3">
                <a:hueOff val="0"/>
                <a:satOff val="0"/>
                <a:lumOff val="0"/>
                <a:alphaOff val="0"/>
              </a:schemeClr>
            </a:effectRef>
            <a:fontRef idx="minor">
              <a:schemeClr val="lt1"/>
            </a:fontRef>
          </p:style>
        </p:sp>
        <p:sp>
          <p:nvSpPr>
            <p:cNvPr id="20" name="Chevron 4"/>
            <p:cNvSpPr/>
            <p:nvPr/>
          </p:nvSpPr>
          <p:spPr>
            <a:xfrm>
              <a:off x="102593" y="0"/>
              <a:ext cx="1686567" cy="20094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8006" tIns="16002" rIns="16002" bIns="16002" numCol="1" spcCol="1270" anchor="ctr" anchorCtr="0">
              <a:noAutofit/>
            </a:bodyPr>
            <a:lstStyle/>
            <a:p>
              <a:pPr lvl="0" algn="ctr" defTabSz="533400">
                <a:lnSpc>
                  <a:spcPct val="90000"/>
                </a:lnSpc>
                <a:spcBef>
                  <a:spcPct val="0"/>
                </a:spcBef>
                <a:spcAft>
                  <a:spcPct val="35000"/>
                </a:spcAft>
              </a:pPr>
              <a:r>
                <a:rPr lang="en-US" sz="1200" kern="1200" dirty="0" smtClean="0">
                  <a:solidFill>
                    <a:srgbClr val="1E1C11"/>
                  </a:solidFill>
                </a:rPr>
                <a:t>Introduction</a:t>
              </a:r>
              <a:endParaRPr lang="en-US" sz="1200" kern="1200" dirty="0">
                <a:solidFill>
                  <a:srgbClr val="1E1C11"/>
                </a:solidFill>
              </a:endParaRPr>
            </a:p>
          </p:txBody>
        </p:sp>
      </p:grpSp>
      <p:grpSp>
        <p:nvGrpSpPr>
          <p:cNvPr id="7" name="Group 6"/>
          <p:cNvGrpSpPr/>
          <p:nvPr/>
        </p:nvGrpSpPr>
        <p:grpSpPr>
          <a:xfrm>
            <a:off x="1740732" y="71351"/>
            <a:ext cx="2306984" cy="203287"/>
            <a:chOff x="1700882" y="0"/>
            <a:chExt cx="1887512" cy="200945"/>
          </a:xfrm>
          <a:solidFill>
            <a:schemeClr val="bg1"/>
          </a:solidFill>
        </p:grpSpPr>
        <p:sp>
          <p:nvSpPr>
            <p:cNvPr id="17" name="Chevron 16"/>
            <p:cNvSpPr/>
            <p:nvPr/>
          </p:nvSpPr>
          <p:spPr>
            <a:xfrm>
              <a:off x="1700882" y="0"/>
              <a:ext cx="1887512" cy="200945"/>
            </a:xfrm>
            <a:prstGeom prst="chevron">
              <a:avLst/>
            </a:prstGeom>
            <a:grpFill/>
            <a:ln>
              <a:solidFill>
                <a:schemeClr val="bg1"/>
              </a:solidFill>
            </a:ln>
            <a:effectLst/>
          </p:spPr>
          <p:style>
            <a:lnRef idx="0">
              <a:schemeClr val="lt1">
                <a:hueOff val="0"/>
                <a:satOff val="0"/>
                <a:lumOff val="0"/>
                <a:alphaOff val="0"/>
              </a:schemeClr>
            </a:lnRef>
            <a:fillRef idx="3">
              <a:scrgbClr r="0" g="0" b="0"/>
            </a:fillRef>
            <a:effectRef idx="3">
              <a:scrgbClr r="0" g="0" b="0"/>
            </a:effectRef>
            <a:fontRef idx="minor">
              <a:schemeClr val="lt1"/>
            </a:fontRef>
          </p:style>
        </p:sp>
        <p:sp>
          <p:nvSpPr>
            <p:cNvPr id="18" name="Chevron 6"/>
            <p:cNvSpPr/>
            <p:nvPr/>
          </p:nvSpPr>
          <p:spPr>
            <a:xfrm>
              <a:off x="1801355" y="0"/>
              <a:ext cx="1686567" cy="200945"/>
            </a:xfrm>
            <a:prstGeom prst="rect">
              <a:avLst/>
            </a:prstGeom>
            <a:grpFill/>
            <a:ln>
              <a:solidFill>
                <a:schemeClr val="bg1"/>
              </a:solidFill>
            </a:ln>
          </p:spPr>
          <p:style>
            <a:lnRef idx="0">
              <a:scrgbClr r="0" g="0" b="0"/>
            </a:lnRef>
            <a:fillRef idx="0">
              <a:scrgbClr r="0" g="0" b="0"/>
            </a:fillRef>
            <a:effectRef idx="0">
              <a:scrgbClr r="0" g="0" b="0"/>
            </a:effectRef>
            <a:fontRef idx="minor">
              <a:schemeClr val="lt1"/>
            </a:fontRef>
          </p:style>
          <p:txBody>
            <a:bodyPr spcFirstLastPara="0" vert="horz" wrap="square" lIns="48006" tIns="16002" rIns="16002" bIns="16002" numCol="1" spcCol="1270" anchor="ctr" anchorCtr="0">
              <a:noAutofit/>
            </a:bodyPr>
            <a:lstStyle/>
            <a:p>
              <a:pPr lvl="0" algn="ctr" defTabSz="533400">
                <a:lnSpc>
                  <a:spcPct val="90000"/>
                </a:lnSpc>
                <a:spcBef>
                  <a:spcPct val="0"/>
                </a:spcBef>
                <a:spcAft>
                  <a:spcPct val="35000"/>
                </a:spcAft>
              </a:pPr>
              <a:r>
                <a:rPr lang="en-US" sz="1200" kern="1200" dirty="0" smtClean="0">
                  <a:solidFill>
                    <a:schemeClr val="bg2">
                      <a:lumMod val="10000"/>
                    </a:schemeClr>
                  </a:solidFill>
                </a:rPr>
                <a:t>Methodology</a:t>
              </a:r>
              <a:endParaRPr lang="en-US" sz="1200" kern="1200" dirty="0">
                <a:solidFill>
                  <a:schemeClr val="bg2">
                    <a:lumMod val="10000"/>
                  </a:schemeClr>
                </a:solidFill>
              </a:endParaRPr>
            </a:p>
          </p:txBody>
        </p:sp>
      </p:grpSp>
      <p:grpSp>
        <p:nvGrpSpPr>
          <p:cNvPr id="8" name="Group 7"/>
          <p:cNvGrpSpPr/>
          <p:nvPr/>
        </p:nvGrpSpPr>
        <p:grpSpPr>
          <a:xfrm>
            <a:off x="3439493" y="71351"/>
            <a:ext cx="2306984" cy="203287"/>
            <a:chOff x="3399643" y="0"/>
            <a:chExt cx="1887512" cy="200945"/>
          </a:xfrm>
        </p:grpSpPr>
        <p:sp>
          <p:nvSpPr>
            <p:cNvPr id="15" name="Chevron 14"/>
            <p:cNvSpPr/>
            <p:nvPr/>
          </p:nvSpPr>
          <p:spPr>
            <a:xfrm>
              <a:off x="3399643" y="0"/>
              <a:ext cx="1887512" cy="200945"/>
            </a:xfrm>
            <a:prstGeom prst="chevron">
              <a:avLst/>
            </a:prstGeom>
            <a:solidFill>
              <a:schemeClr val="bg1"/>
            </a:solidFill>
            <a:effectLst/>
          </p:spPr>
          <p:style>
            <a:lnRef idx="0">
              <a:schemeClr val="lt1">
                <a:hueOff val="0"/>
                <a:satOff val="0"/>
                <a:lumOff val="0"/>
                <a:alphaOff val="0"/>
              </a:schemeClr>
            </a:lnRef>
            <a:fillRef idx="3">
              <a:scrgbClr r="0" g="0" b="0"/>
            </a:fillRef>
            <a:effectRef idx="3">
              <a:scrgbClr r="0" g="0" b="0"/>
            </a:effectRef>
            <a:fontRef idx="minor">
              <a:schemeClr val="lt1"/>
            </a:fontRef>
          </p:style>
        </p:sp>
        <p:sp>
          <p:nvSpPr>
            <p:cNvPr id="16" name="Chevron 8"/>
            <p:cNvSpPr/>
            <p:nvPr/>
          </p:nvSpPr>
          <p:spPr>
            <a:xfrm>
              <a:off x="3500116" y="0"/>
              <a:ext cx="1686567" cy="20094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8006" tIns="16002" rIns="16002" bIns="16002" numCol="1" spcCol="1270" anchor="ctr" anchorCtr="0">
              <a:noAutofit/>
            </a:bodyPr>
            <a:lstStyle/>
            <a:p>
              <a:pPr lvl="0" algn="ctr" defTabSz="533400">
                <a:lnSpc>
                  <a:spcPct val="90000"/>
                </a:lnSpc>
                <a:spcBef>
                  <a:spcPct val="0"/>
                </a:spcBef>
                <a:spcAft>
                  <a:spcPct val="35000"/>
                </a:spcAft>
              </a:pPr>
              <a:r>
                <a:rPr lang="en-US" sz="1200" kern="1200" dirty="0" smtClean="0">
                  <a:solidFill>
                    <a:schemeClr val="bg2">
                      <a:lumMod val="10000"/>
                    </a:schemeClr>
                  </a:solidFill>
                </a:rPr>
                <a:t>Results</a:t>
              </a:r>
              <a:endParaRPr lang="en-US" sz="1200" kern="1200" dirty="0">
                <a:solidFill>
                  <a:schemeClr val="bg2">
                    <a:lumMod val="10000"/>
                  </a:schemeClr>
                </a:solidFill>
              </a:endParaRPr>
            </a:p>
          </p:txBody>
        </p:sp>
      </p:grpSp>
      <p:grpSp>
        <p:nvGrpSpPr>
          <p:cNvPr id="9" name="Group 8"/>
          <p:cNvGrpSpPr/>
          <p:nvPr/>
        </p:nvGrpSpPr>
        <p:grpSpPr>
          <a:xfrm>
            <a:off x="5138255" y="71351"/>
            <a:ext cx="2306984" cy="203287"/>
            <a:chOff x="5098405" y="0"/>
            <a:chExt cx="1887512" cy="200945"/>
          </a:xfrm>
        </p:grpSpPr>
        <p:sp>
          <p:nvSpPr>
            <p:cNvPr id="13" name="Chevron 12"/>
            <p:cNvSpPr/>
            <p:nvPr/>
          </p:nvSpPr>
          <p:spPr>
            <a:xfrm>
              <a:off x="5098405" y="0"/>
              <a:ext cx="1887512" cy="200945"/>
            </a:xfrm>
            <a:prstGeom prst="chevron">
              <a:avLst/>
            </a:prstGeom>
            <a:solidFill>
              <a:schemeClr val="bg1"/>
            </a:solidFill>
            <a:ln>
              <a:solidFill>
                <a:schemeClr val="bg1"/>
              </a:solidFill>
            </a:ln>
            <a:effectLst/>
          </p:spPr>
          <p:style>
            <a:lnRef idx="0">
              <a:schemeClr val="lt1">
                <a:hueOff val="0"/>
                <a:satOff val="0"/>
                <a:lumOff val="0"/>
                <a:alphaOff val="0"/>
              </a:schemeClr>
            </a:lnRef>
            <a:fillRef idx="3">
              <a:scrgbClr r="0" g="0" b="0"/>
            </a:fillRef>
            <a:effectRef idx="3">
              <a:scrgbClr r="0" g="0" b="0"/>
            </a:effectRef>
            <a:fontRef idx="minor">
              <a:schemeClr val="lt1"/>
            </a:fontRef>
          </p:style>
        </p:sp>
        <p:sp>
          <p:nvSpPr>
            <p:cNvPr id="14" name="Chevron 10"/>
            <p:cNvSpPr/>
            <p:nvPr/>
          </p:nvSpPr>
          <p:spPr>
            <a:xfrm>
              <a:off x="5198878" y="0"/>
              <a:ext cx="1686567" cy="20094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8006" tIns="16002" rIns="16002" bIns="16002" numCol="1" spcCol="1270" anchor="ctr" anchorCtr="0">
              <a:noAutofit/>
            </a:bodyPr>
            <a:lstStyle/>
            <a:p>
              <a:pPr lvl="0" algn="ctr" defTabSz="533400">
                <a:lnSpc>
                  <a:spcPct val="90000"/>
                </a:lnSpc>
                <a:spcBef>
                  <a:spcPct val="0"/>
                </a:spcBef>
                <a:spcAft>
                  <a:spcPct val="35000"/>
                </a:spcAft>
              </a:pPr>
              <a:r>
                <a:rPr lang="en-US" sz="1200" kern="1200" dirty="0" smtClean="0">
                  <a:solidFill>
                    <a:schemeClr val="bg2">
                      <a:lumMod val="10000"/>
                    </a:schemeClr>
                  </a:solidFill>
                </a:rPr>
                <a:t>Conclusions</a:t>
              </a:r>
              <a:endParaRPr lang="en-US" sz="1200" kern="1200" dirty="0">
                <a:solidFill>
                  <a:schemeClr val="bg2">
                    <a:lumMod val="10000"/>
                  </a:schemeClr>
                </a:solidFill>
              </a:endParaRPr>
            </a:p>
          </p:txBody>
        </p:sp>
      </p:grpSp>
      <p:grpSp>
        <p:nvGrpSpPr>
          <p:cNvPr id="10" name="Group 9"/>
          <p:cNvGrpSpPr/>
          <p:nvPr/>
        </p:nvGrpSpPr>
        <p:grpSpPr>
          <a:xfrm>
            <a:off x="6837016" y="71351"/>
            <a:ext cx="2306984" cy="203287"/>
            <a:chOff x="6797166" y="0"/>
            <a:chExt cx="1887512" cy="200945"/>
          </a:xfrm>
        </p:grpSpPr>
        <p:sp>
          <p:nvSpPr>
            <p:cNvPr id="11" name="Chevron 10"/>
            <p:cNvSpPr/>
            <p:nvPr/>
          </p:nvSpPr>
          <p:spPr>
            <a:xfrm>
              <a:off x="6797166" y="0"/>
              <a:ext cx="1887512" cy="200945"/>
            </a:xfrm>
            <a:prstGeom prst="chevron">
              <a:avLst/>
            </a:prstGeom>
            <a:solidFill>
              <a:srgbClr val="BFBFBF"/>
            </a:solidFill>
            <a:ln>
              <a:solidFill>
                <a:srgbClr val="BFBFBF"/>
              </a:solidFill>
            </a:ln>
            <a:effectLst/>
          </p:spPr>
          <p:style>
            <a:lnRef idx="0">
              <a:schemeClr val="lt1">
                <a:hueOff val="0"/>
                <a:satOff val="0"/>
                <a:lumOff val="0"/>
                <a:alphaOff val="0"/>
              </a:schemeClr>
            </a:lnRef>
            <a:fillRef idx="3">
              <a:scrgbClr r="0" g="0" b="0"/>
            </a:fillRef>
            <a:effectRef idx="3">
              <a:scrgbClr r="0" g="0" b="0"/>
            </a:effectRef>
            <a:fontRef idx="minor">
              <a:schemeClr val="lt1"/>
            </a:fontRef>
          </p:style>
        </p:sp>
        <p:sp>
          <p:nvSpPr>
            <p:cNvPr id="12" name="Chevron 12"/>
            <p:cNvSpPr/>
            <p:nvPr/>
          </p:nvSpPr>
          <p:spPr>
            <a:xfrm>
              <a:off x="6897639" y="0"/>
              <a:ext cx="1686567" cy="20094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8006" tIns="16002" rIns="16002" bIns="16002" numCol="1" spcCol="1270" anchor="ctr" anchorCtr="0">
              <a:noAutofit/>
            </a:bodyPr>
            <a:lstStyle/>
            <a:p>
              <a:pPr lvl="0" algn="ctr" defTabSz="533400">
                <a:lnSpc>
                  <a:spcPct val="90000"/>
                </a:lnSpc>
                <a:spcBef>
                  <a:spcPct val="0"/>
                </a:spcBef>
                <a:spcAft>
                  <a:spcPct val="35000"/>
                </a:spcAft>
              </a:pPr>
              <a:r>
                <a:rPr lang="en-US" sz="1200" kern="1200" dirty="0" smtClean="0">
                  <a:solidFill>
                    <a:schemeClr val="bg1"/>
                  </a:solidFill>
                </a:rPr>
                <a:t>Future Work</a:t>
              </a:r>
              <a:endParaRPr lang="en-US" sz="1200" kern="1200" dirty="0">
                <a:solidFill>
                  <a:schemeClr val="bg1"/>
                </a:solidFill>
              </a:endParaRPr>
            </a:p>
          </p:txBody>
        </p:sp>
      </p:grpSp>
      <p:pic>
        <p:nvPicPr>
          <p:cNvPr id="21" name="Picture 20"/>
          <p:cNvPicPr>
            <a:picLocks noChangeAspect="1"/>
          </p:cNvPicPr>
          <p:nvPr/>
        </p:nvPicPr>
        <p:blipFill>
          <a:blip r:embed="rId8"/>
          <a:stretch>
            <a:fillRect/>
          </a:stretch>
        </p:blipFill>
        <p:spPr>
          <a:xfrm>
            <a:off x="5061046" y="3955083"/>
            <a:ext cx="3551940" cy="2486358"/>
          </a:xfrm>
          <a:prstGeom prst="rect">
            <a:avLst/>
          </a:prstGeom>
        </p:spPr>
      </p:pic>
      <p:sp>
        <p:nvSpPr>
          <p:cNvPr id="3" name="Rectangle 2"/>
          <p:cNvSpPr/>
          <p:nvPr/>
        </p:nvSpPr>
        <p:spPr>
          <a:xfrm>
            <a:off x="335280" y="1699459"/>
            <a:ext cx="7813040" cy="1731243"/>
          </a:xfrm>
          <a:prstGeom prst="rect">
            <a:avLst/>
          </a:prstGeom>
        </p:spPr>
        <p:txBody>
          <a:bodyPr wrap="square">
            <a:spAutoFit/>
          </a:bodyPr>
          <a:lstStyle/>
          <a:p>
            <a:pPr marL="285750" indent="-285750">
              <a:lnSpc>
                <a:spcPct val="150000"/>
              </a:lnSpc>
              <a:buFont typeface="Arial"/>
              <a:buChar char="•"/>
            </a:pPr>
            <a:r>
              <a:rPr lang="en-US" dirty="0" smtClean="0"/>
              <a:t>Look </a:t>
            </a:r>
            <a:r>
              <a:rPr lang="en-US" dirty="0"/>
              <a:t>into the areas with heavy concentrations of technology companies and women-owned businesses</a:t>
            </a:r>
          </a:p>
          <a:p>
            <a:pPr marL="285750" indent="-285750">
              <a:lnSpc>
                <a:spcPct val="150000"/>
              </a:lnSpc>
              <a:buFont typeface="Arial"/>
              <a:buChar char="•"/>
            </a:pPr>
            <a:r>
              <a:rPr lang="en-US" dirty="0"/>
              <a:t>Examine </a:t>
            </a:r>
            <a:r>
              <a:rPr lang="en-US" dirty="0" smtClean="0"/>
              <a:t>weekend </a:t>
            </a:r>
            <a:r>
              <a:rPr lang="en-US" dirty="0"/>
              <a:t>data for more </a:t>
            </a:r>
            <a:r>
              <a:rPr lang="en-US" dirty="0" smtClean="0"/>
              <a:t>insights</a:t>
            </a:r>
          </a:p>
          <a:p>
            <a:pPr marL="285750" indent="-285750">
              <a:lnSpc>
                <a:spcPct val="150000"/>
              </a:lnSpc>
              <a:buFont typeface="Arial"/>
              <a:buChar char="•"/>
            </a:pPr>
            <a:r>
              <a:rPr lang="en-US" dirty="0" smtClean="0"/>
              <a:t>Dive </a:t>
            </a:r>
            <a:r>
              <a:rPr lang="en-US" dirty="0"/>
              <a:t>deeper into the affluent neighborhoods data</a:t>
            </a:r>
          </a:p>
        </p:txBody>
      </p:sp>
      <p:pic>
        <p:nvPicPr>
          <p:cNvPr id="5" name="Picture 4"/>
          <p:cNvPicPr>
            <a:picLocks noChangeAspect="1"/>
          </p:cNvPicPr>
          <p:nvPr/>
        </p:nvPicPr>
        <p:blipFill>
          <a:blip r:embed="rId9"/>
          <a:stretch>
            <a:fillRect/>
          </a:stretch>
        </p:blipFill>
        <p:spPr>
          <a:xfrm>
            <a:off x="410436" y="3955083"/>
            <a:ext cx="4325948" cy="2473294"/>
          </a:xfrm>
          <a:prstGeom prst="rect">
            <a:avLst/>
          </a:prstGeom>
        </p:spPr>
      </p:pic>
    </p:spTree>
    <p:extLst>
      <p:ext uri="{BB962C8B-B14F-4D97-AF65-F5344CB8AC3E}">
        <p14:creationId xmlns:p14="http://schemas.microsoft.com/office/powerpoint/2010/main" val="3849486896"/>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74985" y="2292798"/>
            <a:ext cx="7772400" cy="2269041"/>
          </a:xfrm>
        </p:spPr>
        <p:txBody>
          <a:bodyPr>
            <a:normAutofit/>
          </a:bodyPr>
          <a:lstStyle/>
          <a:p>
            <a:r>
              <a:rPr lang="en-US" sz="2800" dirty="0" smtClean="0"/>
              <a:t>Thank you!</a:t>
            </a:r>
            <a:br>
              <a:rPr lang="en-US" sz="2800" dirty="0" smtClean="0"/>
            </a:br>
            <a:r>
              <a:rPr lang="en-US" sz="2800" dirty="0"/>
              <a:t/>
            </a:r>
            <a:br>
              <a:rPr lang="en-US" sz="2800" dirty="0"/>
            </a:br>
            <a:r>
              <a:rPr lang="en-US" sz="2800" dirty="0" smtClean="0"/>
              <a:t>Questions?</a:t>
            </a:r>
            <a:endParaRPr lang="en-US" sz="2800" dirty="0"/>
          </a:p>
        </p:txBody>
      </p:sp>
      <p:graphicFrame>
        <p:nvGraphicFramePr>
          <p:cNvPr id="4" name="Diagram 3">
            <a:extLst>
              <a:ext uri="{FF2B5EF4-FFF2-40B4-BE49-F238E27FC236}">
                <a16:creationId xmlns:a16="http://schemas.microsoft.com/office/drawing/2014/main" xmlns="" id="{F38EA502-2593-694F-B4D1-648749C20E7D}"/>
              </a:ext>
            </a:extLst>
          </p:cNvPr>
          <p:cNvGraphicFramePr/>
          <p:nvPr>
            <p:extLst>
              <p:ext uri="{D42A27DB-BD31-4B8C-83A1-F6EECF244321}">
                <p14:modId xmlns:p14="http://schemas.microsoft.com/office/powerpoint/2010/main" val="1651553393"/>
              </p:ext>
            </p:extLst>
          </p:nvPr>
        </p:nvGraphicFramePr>
        <p:xfrm>
          <a:off x="258793" y="73692"/>
          <a:ext cx="8686800" cy="20094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6" name="Group 5"/>
          <p:cNvGrpSpPr/>
          <p:nvPr/>
        </p:nvGrpSpPr>
        <p:grpSpPr>
          <a:xfrm>
            <a:off x="41970" y="71351"/>
            <a:ext cx="2306984" cy="203287"/>
            <a:chOff x="2120" y="0"/>
            <a:chExt cx="1887512" cy="200945"/>
          </a:xfrm>
        </p:grpSpPr>
        <p:sp>
          <p:nvSpPr>
            <p:cNvPr id="19" name="Chevron 18"/>
            <p:cNvSpPr/>
            <p:nvPr/>
          </p:nvSpPr>
          <p:spPr>
            <a:xfrm>
              <a:off x="2120" y="0"/>
              <a:ext cx="1887512" cy="200945"/>
            </a:xfrm>
            <a:prstGeom prst="chevron">
              <a:avLst/>
            </a:prstGeom>
            <a:solidFill>
              <a:schemeClr val="bg1"/>
            </a:solidFill>
            <a:ln>
              <a:solidFill>
                <a:schemeClr val="bg1"/>
              </a:solidFill>
            </a:ln>
          </p:spPr>
          <p:style>
            <a:lnRef idx="0">
              <a:schemeClr val="lt1">
                <a:hueOff val="0"/>
                <a:satOff val="0"/>
                <a:lumOff val="0"/>
                <a:alphaOff val="0"/>
              </a:schemeClr>
            </a:lnRef>
            <a:fillRef idx="3">
              <a:scrgbClr r="0" g="0" b="0"/>
            </a:fillRef>
            <a:effectRef idx="3">
              <a:schemeClr val="accent3">
                <a:hueOff val="0"/>
                <a:satOff val="0"/>
                <a:lumOff val="0"/>
                <a:alphaOff val="0"/>
              </a:schemeClr>
            </a:effectRef>
            <a:fontRef idx="minor">
              <a:schemeClr val="lt1"/>
            </a:fontRef>
          </p:style>
        </p:sp>
        <p:sp>
          <p:nvSpPr>
            <p:cNvPr id="20" name="Chevron 4"/>
            <p:cNvSpPr/>
            <p:nvPr/>
          </p:nvSpPr>
          <p:spPr>
            <a:xfrm>
              <a:off x="102593" y="0"/>
              <a:ext cx="1686567" cy="20094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8006" tIns="16002" rIns="16002" bIns="16002" numCol="1" spcCol="1270" anchor="ctr" anchorCtr="0">
              <a:noAutofit/>
            </a:bodyPr>
            <a:lstStyle/>
            <a:p>
              <a:pPr lvl="0" algn="ctr" defTabSz="533400">
                <a:lnSpc>
                  <a:spcPct val="90000"/>
                </a:lnSpc>
                <a:spcBef>
                  <a:spcPct val="0"/>
                </a:spcBef>
                <a:spcAft>
                  <a:spcPct val="35000"/>
                </a:spcAft>
              </a:pPr>
              <a:r>
                <a:rPr lang="en-US" sz="1200" kern="1200" dirty="0" smtClean="0">
                  <a:solidFill>
                    <a:srgbClr val="1E1C11"/>
                  </a:solidFill>
                </a:rPr>
                <a:t>Introduction</a:t>
              </a:r>
              <a:endParaRPr lang="en-US" sz="1200" kern="1200" dirty="0">
                <a:solidFill>
                  <a:srgbClr val="1E1C11"/>
                </a:solidFill>
              </a:endParaRPr>
            </a:p>
          </p:txBody>
        </p:sp>
      </p:grpSp>
      <p:grpSp>
        <p:nvGrpSpPr>
          <p:cNvPr id="7" name="Group 6"/>
          <p:cNvGrpSpPr/>
          <p:nvPr/>
        </p:nvGrpSpPr>
        <p:grpSpPr>
          <a:xfrm>
            <a:off x="1740732" y="71351"/>
            <a:ext cx="2306984" cy="203287"/>
            <a:chOff x="1700882" y="0"/>
            <a:chExt cx="1887512" cy="200945"/>
          </a:xfrm>
          <a:solidFill>
            <a:schemeClr val="bg1"/>
          </a:solidFill>
        </p:grpSpPr>
        <p:sp>
          <p:nvSpPr>
            <p:cNvPr id="17" name="Chevron 16"/>
            <p:cNvSpPr/>
            <p:nvPr/>
          </p:nvSpPr>
          <p:spPr>
            <a:xfrm>
              <a:off x="1700882" y="0"/>
              <a:ext cx="1887512" cy="200945"/>
            </a:xfrm>
            <a:prstGeom prst="chevron">
              <a:avLst/>
            </a:prstGeom>
            <a:grpFill/>
            <a:ln>
              <a:solidFill>
                <a:schemeClr val="bg1"/>
              </a:solidFill>
            </a:ln>
            <a:effectLst/>
          </p:spPr>
          <p:style>
            <a:lnRef idx="0">
              <a:schemeClr val="lt1">
                <a:hueOff val="0"/>
                <a:satOff val="0"/>
                <a:lumOff val="0"/>
                <a:alphaOff val="0"/>
              </a:schemeClr>
            </a:lnRef>
            <a:fillRef idx="3">
              <a:scrgbClr r="0" g="0" b="0"/>
            </a:fillRef>
            <a:effectRef idx="3">
              <a:scrgbClr r="0" g="0" b="0"/>
            </a:effectRef>
            <a:fontRef idx="minor">
              <a:schemeClr val="lt1"/>
            </a:fontRef>
          </p:style>
        </p:sp>
        <p:sp>
          <p:nvSpPr>
            <p:cNvPr id="18" name="Chevron 6"/>
            <p:cNvSpPr/>
            <p:nvPr/>
          </p:nvSpPr>
          <p:spPr>
            <a:xfrm>
              <a:off x="1801355" y="0"/>
              <a:ext cx="1686567" cy="200945"/>
            </a:xfrm>
            <a:prstGeom prst="rect">
              <a:avLst/>
            </a:prstGeom>
            <a:grpFill/>
            <a:ln>
              <a:solidFill>
                <a:schemeClr val="bg1"/>
              </a:solidFill>
            </a:ln>
          </p:spPr>
          <p:style>
            <a:lnRef idx="0">
              <a:scrgbClr r="0" g="0" b="0"/>
            </a:lnRef>
            <a:fillRef idx="0">
              <a:scrgbClr r="0" g="0" b="0"/>
            </a:fillRef>
            <a:effectRef idx="0">
              <a:scrgbClr r="0" g="0" b="0"/>
            </a:effectRef>
            <a:fontRef idx="minor">
              <a:schemeClr val="lt1"/>
            </a:fontRef>
          </p:style>
          <p:txBody>
            <a:bodyPr spcFirstLastPara="0" vert="horz" wrap="square" lIns="48006" tIns="16002" rIns="16002" bIns="16002" numCol="1" spcCol="1270" anchor="ctr" anchorCtr="0">
              <a:noAutofit/>
            </a:bodyPr>
            <a:lstStyle/>
            <a:p>
              <a:pPr lvl="0" algn="ctr" defTabSz="533400">
                <a:lnSpc>
                  <a:spcPct val="90000"/>
                </a:lnSpc>
                <a:spcBef>
                  <a:spcPct val="0"/>
                </a:spcBef>
                <a:spcAft>
                  <a:spcPct val="35000"/>
                </a:spcAft>
              </a:pPr>
              <a:r>
                <a:rPr lang="en-US" sz="1200" kern="1200" dirty="0" smtClean="0">
                  <a:solidFill>
                    <a:schemeClr val="bg2">
                      <a:lumMod val="10000"/>
                    </a:schemeClr>
                  </a:solidFill>
                </a:rPr>
                <a:t>Methodology</a:t>
              </a:r>
              <a:endParaRPr lang="en-US" sz="1200" kern="1200" dirty="0">
                <a:solidFill>
                  <a:schemeClr val="bg2">
                    <a:lumMod val="10000"/>
                  </a:schemeClr>
                </a:solidFill>
              </a:endParaRPr>
            </a:p>
          </p:txBody>
        </p:sp>
      </p:grpSp>
      <p:grpSp>
        <p:nvGrpSpPr>
          <p:cNvPr id="8" name="Group 7"/>
          <p:cNvGrpSpPr/>
          <p:nvPr/>
        </p:nvGrpSpPr>
        <p:grpSpPr>
          <a:xfrm>
            <a:off x="3439493" y="71351"/>
            <a:ext cx="2306984" cy="203287"/>
            <a:chOff x="3399643" y="0"/>
            <a:chExt cx="1887512" cy="200945"/>
          </a:xfrm>
        </p:grpSpPr>
        <p:sp>
          <p:nvSpPr>
            <p:cNvPr id="15" name="Chevron 14"/>
            <p:cNvSpPr/>
            <p:nvPr/>
          </p:nvSpPr>
          <p:spPr>
            <a:xfrm>
              <a:off x="3399643" y="0"/>
              <a:ext cx="1887512" cy="200945"/>
            </a:xfrm>
            <a:prstGeom prst="chevron">
              <a:avLst/>
            </a:prstGeom>
            <a:solidFill>
              <a:schemeClr val="bg1"/>
            </a:solidFill>
            <a:effectLst/>
          </p:spPr>
          <p:style>
            <a:lnRef idx="0">
              <a:schemeClr val="lt1">
                <a:hueOff val="0"/>
                <a:satOff val="0"/>
                <a:lumOff val="0"/>
                <a:alphaOff val="0"/>
              </a:schemeClr>
            </a:lnRef>
            <a:fillRef idx="3">
              <a:scrgbClr r="0" g="0" b="0"/>
            </a:fillRef>
            <a:effectRef idx="3">
              <a:scrgbClr r="0" g="0" b="0"/>
            </a:effectRef>
            <a:fontRef idx="minor">
              <a:schemeClr val="lt1"/>
            </a:fontRef>
          </p:style>
        </p:sp>
        <p:sp>
          <p:nvSpPr>
            <p:cNvPr id="16" name="Chevron 8"/>
            <p:cNvSpPr/>
            <p:nvPr/>
          </p:nvSpPr>
          <p:spPr>
            <a:xfrm>
              <a:off x="3500116" y="0"/>
              <a:ext cx="1686567" cy="20094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8006" tIns="16002" rIns="16002" bIns="16002" numCol="1" spcCol="1270" anchor="ctr" anchorCtr="0">
              <a:noAutofit/>
            </a:bodyPr>
            <a:lstStyle/>
            <a:p>
              <a:pPr lvl="0" algn="ctr" defTabSz="533400">
                <a:lnSpc>
                  <a:spcPct val="90000"/>
                </a:lnSpc>
                <a:spcBef>
                  <a:spcPct val="0"/>
                </a:spcBef>
                <a:spcAft>
                  <a:spcPct val="35000"/>
                </a:spcAft>
              </a:pPr>
              <a:r>
                <a:rPr lang="en-US" sz="1200" kern="1200" dirty="0" smtClean="0">
                  <a:solidFill>
                    <a:schemeClr val="bg2">
                      <a:lumMod val="10000"/>
                    </a:schemeClr>
                  </a:solidFill>
                </a:rPr>
                <a:t>Results</a:t>
              </a:r>
              <a:endParaRPr lang="en-US" sz="1200" kern="1200" dirty="0">
                <a:solidFill>
                  <a:schemeClr val="bg2">
                    <a:lumMod val="10000"/>
                  </a:schemeClr>
                </a:solidFill>
              </a:endParaRPr>
            </a:p>
          </p:txBody>
        </p:sp>
      </p:grpSp>
      <p:grpSp>
        <p:nvGrpSpPr>
          <p:cNvPr id="9" name="Group 8"/>
          <p:cNvGrpSpPr/>
          <p:nvPr/>
        </p:nvGrpSpPr>
        <p:grpSpPr>
          <a:xfrm>
            <a:off x="5138255" y="71351"/>
            <a:ext cx="2306984" cy="203287"/>
            <a:chOff x="5098405" y="0"/>
            <a:chExt cx="1887512" cy="200945"/>
          </a:xfrm>
        </p:grpSpPr>
        <p:sp>
          <p:nvSpPr>
            <p:cNvPr id="13" name="Chevron 12"/>
            <p:cNvSpPr/>
            <p:nvPr/>
          </p:nvSpPr>
          <p:spPr>
            <a:xfrm>
              <a:off x="5098405" y="0"/>
              <a:ext cx="1887512" cy="200945"/>
            </a:xfrm>
            <a:prstGeom prst="chevron">
              <a:avLst/>
            </a:prstGeom>
            <a:solidFill>
              <a:schemeClr val="bg1"/>
            </a:solidFill>
            <a:ln>
              <a:solidFill>
                <a:schemeClr val="bg1"/>
              </a:solidFill>
            </a:ln>
            <a:effectLst/>
          </p:spPr>
          <p:style>
            <a:lnRef idx="0">
              <a:schemeClr val="lt1">
                <a:hueOff val="0"/>
                <a:satOff val="0"/>
                <a:lumOff val="0"/>
                <a:alphaOff val="0"/>
              </a:schemeClr>
            </a:lnRef>
            <a:fillRef idx="3">
              <a:scrgbClr r="0" g="0" b="0"/>
            </a:fillRef>
            <a:effectRef idx="3">
              <a:scrgbClr r="0" g="0" b="0"/>
            </a:effectRef>
            <a:fontRef idx="minor">
              <a:schemeClr val="lt1"/>
            </a:fontRef>
          </p:style>
        </p:sp>
        <p:sp>
          <p:nvSpPr>
            <p:cNvPr id="14" name="Chevron 10"/>
            <p:cNvSpPr/>
            <p:nvPr/>
          </p:nvSpPr>
          <p:spPr>
            <a:xfrm>
              <a:off x="5198878" y="0"/>
              <a:ext cx="1686567" cy="20094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8006" tIns="16002" rIns="16002" bIns="16002" numCol="1" spcCol="1270" anchor="ctr" anchorCtr="0">
              <a:noAutofit/>
            </a:bodyPr>
            <a:lstStyle/>
            <a:p>
              <a:pPr lvl="0" algn="ctr" defTabSz="533400">
                <a:lnSpc>
                  <a:spcPct val="90000"/>
                </a:lnSpc>
                <a:spcBef>
                  <a:spcPct val="0"/>
                </a:spcBef>
                <a:spcAft>
                  <a:spcPct val="35000"/>
                </a:spcAft>
              </a:pPr>
              <a:r>
                <a:rPr lang="en-US" sz="1200" kern="1200" dirty="0" smtClean="0">
                  <a:solidFill>
                    <a:schemeClr val="bg2">
                      <a:lumMod val="10000"/>
                    </a:schemeClr>
                  </a:solidFill>
                </a:rPr>
                <a:t>Conclusions</a:t>
              </a:r>
              <a:endParaRPr lang="en-US" sz="1200" kern="1200" dirty="0">
                <a:solidFill>
                  <a:schemeClr val="bg2">
                    <a:lumMod val="10000"/>
                  </a:schemeClr>
                </a:solidFill>
              </a:endParaRPr>
            </a:p>
          </p:txBody>
        </p:sp>
      </p:grpSp>
      <p:grpSp>
        <p:nvGrpSpPr>
          <p:cNvPr id="10" name="Group 9"/>
          <p:cNvGrpSpPr/>
          <p:nvPr/>
        </p:nvGrpSpPr>
        <p:grpSpPr>
          <a:xfrm>
            <a:off x="6837016" y="71351"/>
            <a:ext cx="2306984" cy="203287"/>
            <a:chOff x="6797166" y="0"/>
            <a:chExt cx="1887512" cy="200945"/>
          </a:xfrm>
        </p:grpSpPr>
        <p:sp>
          <p:nvSpPr>
            <p:cNvPr id="11" name="Chevron 10"/>
            <p:cNvSpPr/>
            <p:nvPr/>
          </p:nvSpPr>
          <p:spPr>
            <a:xfrm>
              <a:off x="6797166" y="0"/>
              <a:ext cx="1887512" cy="200945"/>
            </a:xfrm>
            <a:prstGeom prst="chevron">
              <a:avLst/>
            </a:prstGeom>
            <a:solidFill>
              <a:srgbClr val="BFBFBF"/>
            </a:solidFill>
            <a:ln>
              <a:solidFill>
                <a:srgbClr val="BFBFBF"/>
              </a:solidFill>
            </a:ln>
            <a:effectLst/>
          </p:spPr>
          <p:style>
            <a:lnRef idx="0">
              <a:schemeClr val="lt1">
                <a:hueOff val="0"/>
                <a:satOff val="0"/>
                <a:lumOff val="0"/>
                <a:alphaOff val="0"/>
              </a:schemeClr>
            </a:lnRef>
            <a:fillRef idx="3">
              <a:scrgbClr r="0" g="0" b="0"/>
            </a:fillRef>
            <a:effectRef idx="3">
              <a:scrgbClr r="0" g="0" b="0"/>
            </a:effectRef>
            <a:fontRef idx="minor">
              <a:schemeClr val="lt1"/>
            </a:fontRef>
          </p:style>
        </p:sp>
        <p:sp>
          <p:nvSpPr>
            <p:cNvPr id="12" name="Chevron 12"/>
            <p:cNvSpPr/>
            <p:nvPr/>
          </p:nvSpPr>
          <p:spPr>
            <a:xfrm>
              <a:off x="6897639" y="0"/>
              <a:ext cx="1686567" cy="20094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8006" tIns="16002" rIns="16002" bIns="16002" numCol="1" spcCol="1270" anchor="ctr" anchorCtr="0">
              <a:noAutofit/>
            </a:bodyPr>
            <a:lstStyle/>
            <a:p>
              <a:pPr lvl="0" algn="ctr" defTabSz="533400">
                <a:lnSpc>
                  <a:spcPct val="90000"/>
                </a:lnSpc>
                <a:spcBef>
                  <a:spcPct val="0"/>
                </a:spcBef>
                <a:spcAft>
                  <a:spcPct val="35000"/>
                </a:spcAft>
              </a:pPr>
              <a:r>
                <a:rPr lang="en-US" sz="1200" kern="1200" dirty="0" smtClean="0">
                  <a:solidFill>
                    <a:schemeClr val="bg1"/>
                  </a:solidFill>
                </a:rPr>
                <a:t>Future Work</a:t>
              </a:r>
              <a:endParaRPr lang="en-US" sz="1200" kern="1200" dirty="0">
                <a:solidFill>
                  <a:schemeClr val="bg1"/>
                </a:solidFill>
              </a:endParaRPr>
            </a:p>
          </p:txBody>
        </p:sp>
      </p:grpSp>
    </p:spTree>
    <p:extLst>
      <p:ext uri="{BB962C8B-B14F-4D97-AF65-F5344CB8AC3E}">
        <p14:creationId xmlns:p14="http://schemas.microsoft.com/office/powerpoint/2010/main" val="288253481"/>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64772" y="555439"/>
            <a:ext cx="7772400" cy="834090"/>
          </a:xfrm>
        </p:spPr>
        <p:txBody>
          <a:bodyPr>
            <a:normAutofit/>
          </a:bodyPr>
          <a:lstStyle/>
          <a:p>
            <a:pPr algn="l"/>
            <a:r>
              <a:rPr lang="en-US" sz="2800" dirty="0" smtClean="0"/>
              <a:t>Busiest days </a:t>
            </a:r>
            <a:r>
              <a:rPr lang="en-US" sz="2800" dirty="0"/>
              <a:t>b</a:t>
            </a:r>
            <a:r>
              <a:rPr lang="en-US" sz="2800" dirty="0" smtClean="0"/>
              <a:t>y </a:t>
            </a:r>
            <a:r>
              <a:rPr lang="en-US" sz="2800" dirty="0"/>
              <a:t>s</a:t>
            </a:r>
            <a:r>
              <a:rPr lang="en-US" sz="2800" dirty="0" smtClean="0"/>
              <a:t>tation</a:t>
            </a:r>
            <a:endParaRPr lang="en-US" sz="2800" dirty="0"/>
          </a:p>
        </p:txBody>
      </p:sp>
      <p:graphicFrame>
        <p:nvGraphicFramePr>
          <p:cNvPr id="4" name="Diagram 3">
            <a:extLst>
              <a:ext uri="{FF2B5EF4-FFF2-40B4-BE49-F238E27FC236}">
                <a16:creationId xmlns:a16="http://schemas.microsoft.com/office/drawing/2014/main" xmlns="" id="{F38EA502-2593-694F-B4D1-648749C20E7D}"/>
              </a:ext>
            </a:extLst>
          </p:cNvPr>
          <p:cNvGraphicFramePr/>
          <p:nvPr>
            <p:extLst>
              <p:ext uri="{D42A27DB-BD31-4B8C-83A1-F6EECF244321}">
                <p14:modId xmlns:p14="http://schemas.microsoft.com/office/powerpoint/2010/main" val="3398731615"/>
              </p:ext>
            </p:extLst>
          </p:nvPr>
        </p:nvGraphicFramePr>
        <p:xfrm>
          <a:off x="258793" y="73692"/>
          <a:ext cx="8686800" cy="20094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48" name="Group 47"/>
          <p:cNvGrpSpPr/>
          <p:nvPr/>
        </p:nvGrpSpPr>
        <p:grpSpPr>
          <a:xfrm>
            <a:off x="41970" y="71351"/>
            <a:ext cx="2306984" cy="203287"/>
            <a:chOff x="2120" y="0"/>
            <a:chExt cx="1887512" cy="200945"/>
          </a:xfrm>
        </p:grpSpPr>
        <p:sp>
          <p:nvSpPr>
            <p:cNvPr id="49" name="Chevron 48"/>
            <p:cNvSpPr/>
            <p:nvPr/>
          </p:nvSpPr>
          <p:spPr>
            <a:xfrm>
              <a:off x="2120" y="0"/>
              <a:ext cx="1887512" cy="200945"/>
            </a:xfrm>
            <a:prstGeom prst="chevron">
              <a:avLst/>
            </a:prstGeom>
            <a:solidFill>
              <a:schemeClr val="bg1"/>
            </a:solidFill>
            <a:ln>
              <a:solidFill>
                <a:schemeClr val="bg1"/>
              </a:solidFill>
            </a:ln>
          </p:spPr>
          <p:style>
            <a:lnRef idx="0">
              <a:schemeClr val="lt1">
                <a:hueOff val="0"/>
                <a:satOff val="0"/>
                <a:lumOff val="0"/>
                <a:alphaOff val="0"/>
              </a:schemeClr>
            </a:lnRef>
            <a:fillRef idx="3">
              <a:scrgbClr r="0" g="0" b="0"/>
            </a:fillRef>
            <a:effectRef idx="3">
              <a:schemeClr val="accent3">
                <a:hueOff val="0"/>
                <a:satOff val="0"/>
                <a:lumOff val="0"/>
                <a:alphaOff val="0"/>
              </a:schemeClr>
            </a:effectRef>
            <a:fontRef idx="minor">
              <a:schemeClr val="lt1"/>
            </a:fontRef>
          </p:style>
        </p:sp>
        <p:sp>
          <p:nvSpPr>
            <p:cNvPr id="50" name="Chevron 4"/>
            <p:cNvSpPr/>
            <p:nvPr/>
          </p:nvSpPr>
          <p:spPr>
            <a:xfrm>
              <a:off x="102593" y="0"/>
              <a:ext cx="1686567" cy="20094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8006" tIns="16002" rIns="16002" bIns="16002" numCol="1" spcCol="1270" anchor="ctr" anchorCtr="0">
              <a:noAutofit/>
            </a:bodyPr>
            <a:lstStyle/>
            <a:p>
              <a:pPr lvl="0" algn="ctr" defTabSz="533400">
                <a:lnSpc>
                  <a:spcPct val="90000"/>
                </a:lnSpc>
                <a:spcBef>
                  <a:spcPct val="0"/>
                </a:spcBef>
                <a:spcAft>
                  <a:spcPct val="35000"/>
                </a:spcAft>
              </a:pPr>
              <a:r>
                <a:rPr lang="en-US" sz="1200" kern="1200" dirty="0" smtClean="0">
                  <a:solidFill>
                    <a:srgbClr val="1E1C11"/>
                  </a:solidFill>
                </a:rPr>
                <a:t>Introduction</a:t>
              </a:r>
              <a:endParaRPr lang="en-US" sz="1200" kern="1200" dirty="0">
                <a:solidFill>
                  <a:srgbClr val="1E1C11"/>
                </a:solidFill>
              </a:endParaRPr>
            </a:p>
          </p:txBody>
        </p:sp>
      </p:grpSp>
      <p:grpSp>
        <p:nvGrpSpPr>
          <p:cNvPr id="51" name="Group 50"/>
          <p:cNvGrpSpPr/>
          <p:nvPr/>
        </p:nvGrpSpPr>
        <p:grpSpPr>
          <a:xfrm>
            <a:off x="1740732" y="71351"/>
            <a:ext cx="2306984" cy="203287"/>
            <a:chOff x="1700882" y="0"/>
            <a:chExt cx="1887512" cy="200945"/>
          </a:xfrm>
          <a:solidFill>
            <a:schemeClr val="bg1"/>
          </a:solidFill>
        </p:grpSpPr>
        <p:sp>
          <p:nvSpPr>
            <p:cNvPr id="52" name="Chevron 51"/>
            <p:cNvSpPr/>
            <p:nvPr/>
          </p:nvSpPr>
          <p:spPr>
            <a:xfrm>
              <a:off x="1700882" y="0"/>
              <a:ext cx="1887512" cy="200945"/>
            </a:xfrm>
            <a:prstGeom prst="chevron">
              <a:avLst/>
            </a:prstGeom>
            <a:grpFill/>
            <a:ln>
              <a:solidFill>
                <a:schemeClr val="bg1"/>
              </a:solidFill>
            </a:ln>
            <a:effectLst/>
          </p:spPr>
          <p:style>
            <a:lnRef idx="0">
              <a:schemeClr val="lt1">
                <a:hueOff val="0"/>
                <a:satOff val="0"/>
                <a:lumOff val="0"/>
                <a:alphaOff val="0"/>
              </a:schemeClr>
            </a:lnRef>
            <a:fillRef idx="3">
              <a:scrgbClr r="0" g="0" b="0"/>
            </a:fillRef>
            <a:effectRef idx="3">
              <a:scrgbClr r="0" g="0" b="0"/>
            </a:effectRef>
            <a:fontRef idx="minor">
              <a:schemeClr val="lt1"/>
            </a:fontRef>
          </p:style>
        </p:sp>
        <p:sp>
          <p:nvSpPr>
            <p:cNvPr id="53" name="Chevron 6"/>
            <p:cNvSpPr/>
            <p:nvPr/>
          </p:nvSpPr>
          <p:spPr>
            <a:xfrm>
              <a:off x="1801355" y="0"/>
              <a:ext cx="1686567" cy="200945"/>
            </a:xfrm>
            <a:prstGeom prst="rect">
              <a:avLst/>
            </a:prstGeom>
            <a:grpFill/>
            <a:ln>
              <a:solidFill>
                <a:schemeClr val="bg1"/>
              </a:solidFill>
            </a:ln>
          </p:spPr>
          <p:style>
            <a:lnRef idx="0">
              <a:scrgbClr r="0" g="0" b="0"/>
            </a:lnRef>
            <a:fillRef idx="0">
              <a:scrgbClr r="0" g="0" b="0"/>
            </a:fillRef>
            <a:effectRef idx="0">
              <a:scrgbClr r="0" g="0" b="0"/>
            </a:effectRef>
            <a:fontRef idx="minor">
              <a:schemeClr val="lt1"/>
            </a:fontRef>
          </p:style>
          <p:txBody>
            <a:bodyPr spcFirstLastPara="0" vert="horz" wrap="square" lIns="48006" tIns="16002" rIns="16002" bIns="16002" numCol="1" spcCol="1270" anchor="ctr" anchorCtr="0">
              <a:noAutofit/>
            </a:bodyPr>
            <a:lstStyle/>
            <a:p>
              <a:pPr lvl="0" algn="ctr" defTabSz="533400">
                <a:lnSpc>
                  <a:spcPct val="90000"/>
                </a:lnSpc>
                <a:spcBef>
                  <a:spcPct val="0"/>
                </a:spcBef>
                <a:spcAft>
                  <a:spcPct val="35000"/>
                </a:spcAft>
              </a:pPr>
              <a:r>
                <a:rPr lang="en-US" sz="1200" kern="1200" dirty="0" smtClean="0">
                  <a:solidFill>
                    <a:schemeClr val="bg2">
                      <a:lumMod val="10000"/>
                    </a:schemeClr>
                  </a:solidFill>
                </a:rPr>
                <a:t>Methodology</a:t>
              </a:r>
              <a:endParaRPr lang="en-US" sz="1200" kern="1200" dirty="0">
                <a:solidFill>
                  <a:schemeClr val="bg2">
                    <a:lumMod val="10000"/>
                  </a:schemeClr>
                </a:solidFill>
              </a:endParaRPr>
            </a:p>
          </p:txBody>
        </p:sp>
      </p:grpSp>
      <p:grpSp>
        <p:nvGrpSpPr>
          <p:cNvPr id="54" name="Group 53"/>
          <p:cNvGrpSpPr/>
          <p:nvPr/>
        </p:nvGrpSpPr>
        <p:grpSpPr>
          <a:xfrm>
            <a:off x="3439493" y="71351"/>
            <a:ext cx="2306984" cy="203287"/>
            <a:chOff x="3399643" y="0"/>
            <a:chExt cx="1887512" cy="200945"/>
          </a:xfrm>
        </p:grpSpPr>
        <p:sp>
          <p:nvSpPr>
            <p:cNvPr id="55" name="Chevron 54"/>
            <p:cNvSpPr/>
            <p:nvPr/>
          </p:nvSpPr>
          <p:spPr>
            <a:xfrm>
              <a:off x="3399643" y="0"/>
              <a:ext cx="1887512" cy="200945"/>
            </a:xfrm>
            <a:prstGeom prst="chevron">
              <a:avLst/>
            </a:prstGeom>
            <a:solidFill>
              <a:schemeClr val="bg1">
                <a:lumMod val="75000"/>
              </a:schemeClr>
            </a:solidFill>
            <a:ln>
              <a:solidFill>
                <a:schemeClr val="bg1">
                  <a:lumMod val="75000"/>
                </a:schemeClr>
              </a:solidFill>
            </a:ln>
            <a:effectLst/>
          </p:spPr>
          <p:style>
            <a:lnRef idx="0">
              <a:schemeClr val="lt1">
                <a:hueOff val="0"/>
                <a:satOff val="0"/>
                <a:lumOff val="0"/>
                <a:alphaOff val="0"/>
              </a:schemeClr>
            </a:lnRef>
            <a:fillRef idx="3">
              <a:scrgbClr r="0" g="0" b="0"/>
            </a:fillRef>
            <a:effectRef idx="3">
              <a:scrgbClr r="0" g="0" b="0"/>
            </a:effectRef>
            <a:fontRef idx="minor">
              <a:schemeClr val="lt1"/>
            </a:fontRef>
          </p:style>
        </p:sp>
        <p:sp>
          <p:nvSpPr>
            <p:cNvPr id="56" name="Chevron 8"/>
            <p:cNvSpPr/>
            <p:nvPr/>
          </p:nvSpPr>
          <p:spPr>
            <a:xfrm>
              <a:off x="3500116" y="0"/>
              <a:ext cx="1686567" cy="20094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8006" tIns="16002" rIns="16002" bIns="16002" numCol="1" spcCol="1270" anchor="ctr" anchorCtr="0">
              <a:noAutofit/>
            </a:bodyPr>
            <a:lstStyle/>
            <a:p>
              <a:pPr lvl="0" algn="ctr" defTabSz="533400">
                <a:lnSpc>
                  <a:spcPct val="90000"/>
                </a:lnSpc>
                <a:spcBef>
                  <a:spcPct val="0"/>
                </a:spcBef>
                <a:spcAft>
                  <a:spcPct val="35000"/>
                </a:spcAft>
              </a:pPr>
              <a:r>
                <a:rPr lang="en-US" sz="1200" kern="1200" dirty="0" smtClean="0">
                  <a:solidFill>
                    <a:schemeClr val="bg1"/>
                  </a:solidFill>
                </a:rPr>
                <a:t>Results</a:t>
              </a:r>
              <a:endParaRPr lang="en-US" sz="1200" kern="1200" dirty="0">
                <a:solidFill>
                  <a:schemeClr val="bg1"/>
                </a:solidFill>
              </a:endParaRPr>
            </a:p>
          </p:txBody>
        </p:sp>
      </p:grpSp>
      <p:grpSp>
        <p:nvGrpSpPr>
          <p:cNvPr id="57" name="Group 56"/>
          <p:cNvGrpSpPr/>
          <p:nvPr/>
        </p:nvGrpSpPr>
        <p:grpSpPr>
          <a:xfrm>
            <a:off x="5138255" y="71351"/>
            <a:ext cx="2306984" cy="203287"/>
            <a:chOff x="5098405" y="0"/>
            <a:chExt cx="1887512" cy="200945"/>
          </a:xfrm>
        </p:grpSpPr>
        <p:sp>
          <p:nvSpPr>
            <p:cNvPr id="58" name="Chevron 57"/>
            <p:cNvSpPr/>
            <p:nvPr/>
          </p:nvSpPr>
          <p:spPr>
            <a:xfrm>
              <a:off x="5098405" y="0"/>
              <a:ext cx="1887512" cy="200945"/>
            </a:xfrm>
            <a:prstGeom prst="chevron">
              <a:avLst/>
            </a:prstGeom>
            <a:solidFill>
              <a:schemeClr val="bg1"/>
            </a:solidFill>
            <a:effectLst/>
          </p:spPr>
          <p:style>
            <a:lnRef idx="0">
              <a:schemeClr val="lt1">
                <a:hueOff val="0"/>
                <a:satOff val="0"/>
                <a:lumOff val="0"/>
                <a:alphaOff val="0"/>
              </a:schemeClr>
            </a:lnRef>
            <a:fillRef idx="3">
              <a:scrgbClr r="0" g="0" b="0"/>
            </a:fillRef>
            <a:effectRef idx="3">
              <a:scrgbClr r="0" g="0" b="0"/>
            </a:effectRef>
            <a:fontRef idx="minor">
              <a:schemeClr val="lt1"/>
            </a:fontRef>
          </p:style>
        </p:sp>
        <p:sp>
          <p:nvSpPr>
            <p:cNvPr id="59" name="Chevron 10"/>
            <p:cNvSpPr/>
            <p:nvPr/>
          </p:nvSpPr>
          <p:spPr>
            <a:xfrm>
              <a:off x="5198878" y="0"/>
              <a:ext cx="1686567" cy="20094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8006" tIns="16002" rIns="16002" bIns="16002" numCol="1" spcCol="1270" anchor="ctr" anchorCtr="0">
              <a:noAutofit/>
            </a:bodyPr>
            <a:lstStyle/>
            <a:p>
              <a:pPr lvl="0" algn="ctr" defTabSz="533400">
                <a:lnSpc>
                  <a:spcPct val="90000"/>
                </a:lnSpc>
                <a:spcBef>
                  <a:spcPct val="0"/>
                </a:spcBef>
                <a:spcAft>
                  <a:spcPct val="35000"/>
                </a:spcAft>
              </a:pPr>
              <a:r>
                <a:rPr lang="en-US" sz="1200" kern="1200" dirty="0" smtClean="0">
                  <a:solidFill>
                    <a:schemeClr val="bg2">
                      <a:lumMod val="10000"/>
                    </a:schemeClr>
                  </a:solidFill>
                </a:rPr>
                <a:t>Conclusions</a:t>
              </a:r>
              <a:endParaRPr lang="en-US" sz="1200" kern="1200" dirty="0">
                <a:solidFill>
                  <a:schemeClr val="bg2">
                    <a:lumMod val="10000"/>
                  </a:schemeClr>
                </a:solidFill>
              </a:endParaRPr>
            </a:p>
          </p:txBody>
        </p:sp>
      </p:grpSp>
      <p:grpSp>
        <p:nvGrpSpPr>
          <p:cNvPr id="60" name="Group 59"/>
          <p:cNvGrpSpPr/>
          <p:nvPr/>
        </p:nvGrpSpPr>
        <p:grpSpPr>
          <a:xfrm>
            <a:off x="6837016" y="71351"/>
            <a:ext cx="2306984" cy="203287"/>
            <a:chOff x="6797166" y="0"/>
            <a:chExt cx="1887512" cy="200945"/>
          </a:xfrm>
        </p:grpSpPr>
        <p:sp>
          <p:nvSpPr>
            <p:cNvPr id="61" name="Chevron 60"/>
            <p:cNvSpPr/>
            <p:nvPr/>
          </p:nvSpPr>
          <p:spPr>
            <a:xfrm>
              <a:off x="6797166" y="0"/>
              <a:ext cx="1887512" cy="200945"/>
            </a:xfrm>
            <a:prstGeom prst="chevron">
              <a:avLst/>
            </a:prstGeom>
            <a:solidFill>
              <a:schemeClr val="bg1"/>
            </a:solidFill>
            <a:effectLst/>
          </p:spPr>
          <p:style>
            <a:lnRef idx="0">
              <a:schemeClr val="lt1">
                <a:hueOff val="0"/>
                <a:satOff val="0"/>
                <a:lumOff val="0"/>
                <a:alphaOff val="0"/>
              </a:schemeClr>
            </a:lnRef>
            <a:fillRef idx="3">
              <a:scrgbClr r="0" g="0" b="0"/>
            </a:fillRef>
            <a:effectRef idx="3">
              <a:scrgbClr r="0" g="0" b="0"/>
            </a:effectRef>
            <a:fontRef idx="minor">
              <a:schemeClr val="lt1"/>
            </a:fontRef>
          </p:style>
        </p:sp>
        <p:sp>
          <p:nvSpPr>
            <p:cNvPr id="62" name="Chevron 12"/>
            <p:cNvSpPr/>
            <p:nvPr/>
          </p:nvSpPr>
          <p:spPr>
            <a:xfrm>
              <a:off x="6897639" y="0"/>
              <a:ext cx="1686567" cy="20094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8006" tIns="16002" rIns="16002" bIns="16002" numCol="1" spcCol="1270" anchor="ctr" anchorCtr="0">
              <a:noAutofit/>
            </a:bodyPr>
            <a:lstStyle/>
            <a:p>
              <a:pPr lvl="0" algn="ctr" defTabSz="533400">
                <a:lnSpc>
                  <a:spcPct val="90000"/>
                </a:lnSpc>
                <a:spcBef>
                  <a:spcPct val="0"/>
                </a:spcBef>
                <a:spcAft>
                  <a:spcPct val="35000"/>
                </a:spcAft>
              </a:pPr>
              <a:r>
                <a:rPr lang="en-US" sz="1200" kern="1200" dirty="0" smtClean="0">
                  <a:solidFill>
                    <a:schemeClr val="bg2">
                      <a:lumMod val="10000"/>
                    </a:schemeClr>
                  </a:solidFill>
                </a:rPr>
                <a:t>Future Work</a:t>
              </a:r>
              <a:endParaRPr lang="en-US" sz="1200" kern="1200" dirty="0">
                <a:solidFill>
                  <a:schemeClr val="bg2">
                    <a:lumMod val="10000"/>
                  </a:schemeClr>
                </a:solidFill>
              </a:endParaRPr>
            </a:p>
          </p:txBody>
        </p:sp>
      </p:grpSp>
      <p:pic>
        <p:nvPicPr>
          <p:cNvPr id="9" name="Picture 8" descr="station_by_day_of_week.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64464" y="1905000"/>
            <a:ext cx="8858759" cy="4408714"/>
          </a:xfrm>
          <a:prstGeom prst="rect">
            <a:avLst/>
          </a:prstGeom>
        </p:spPr>
      </p:pic>
    </p:spTree>
    <p:extLst>
      <p:ext uri="{BB962C8B-B14F-4D97-AF65-F5344CB8AC3E}">
        <p14:creationId xmlns:p14="http://schemas.microsoft.com/office/powerpoint/2010/main" val="1611090260"/>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64772" y="555439"/>
            <a:ext cx="7772400" cy="834090"/>
          </a:xfrm>
        </p:spPr>
        <p:txBody>
          <a:bodyPr>
            <a:normAutofit/>
          </a:bodyPr>
          <a:lstStyle/>
          <a:p>
            <a:pPr algn="l"/>
            <a:r>
              <a:rPr lang="en-US" sz="2800" dirty="0" smtClean="0"/>
              <a:t>Weekend traffic</a:t>
            </a:r>
            <a:endParaRPr lang="en-US" sz="2800" dirty="0"/>
          </a:p>
        </p:txBody>
      </p:sp>
      <p:graphicFrame>
        <p:nvGraphicFramePr>
          <p:cNvPr id="4" name="Diagram 3">
            <a:extLst>
              <a:ext uri="{FF2B5EF4-FFF2-40B4-BE49-F238E27FC236}">
                <a16:creationId xmlns:a16="http://schemas.microsoft.com/office/drawing/2014/main" xmlns="" id="{F38EA502-2593-694F-B4D1-648749C20E7D}"/>
              </a:ext>
            </a:extLst>
          </p:cNvPr>
          <p:cNvGraphicFramePr/>
          <p:nvPr>
            <p:extLst>
              <p:ext uri="{D42A27DB-BD31-4B8C-83A1-F6EECF244321}">
                <p14:modId xmlns:p14="http://schemas.microsoft.com/office/powerpoint/2010/main" val="3023591658"/>
              </p:ext>
            </p:extLst>
          </p:nvPr>
        </p:nvGraphicFramePr>
        <p:xfrm>
          <a:off x="258793" y="73692"/>
          <a:ext cx="8686800" cy="20094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48" name="Group 47"/>
          <p:cNvGrpSpPr/>
          <p:nvPr/>
        </p:nvGrpSpPr>
        <p:grpSpPr>
          <a:xfrm>
            <a:off x="41970" y="71351"/>
            <a:ext cx="2306984" cy="203287"/>
            <a:chOff x="2120" y="0"/>
            <a:chExt cx="1887512" cy="200945"/>
          </a:xfrm>
        </p:grpSpPr>
        <p:sp>
          <p:nvSpPr>
            <p:cNvPr id="49" name="Chevron 48"/>
            <p:cNvSpPr/>
            <p:nvPr/>
          </p:nvSpPr>
          <p:spPr>
            <a:xfrm>
              <a:off x="2120" y="0"/>
              <a:ext cx="1887512" cy="200945"/>
            </a:xfrm>
            <a:prstGeom prst="chevron">
              <a:avLst/>
            </a:prstGeom>
            <a:solidFill>
              <a:schemeClr val="bg1"/>
            </a:solidFill>
            <a:ln>
              <a:solidFill>
                <a:schemeClr val="bg1"/>
              </a:solidFill>
            </a:ln>
          </p:spPr>
          <p:style>
            <a:lnRef idx="0">
              <a:schemeClr val="lt1">
                <a:hueOff val="0"/>
                <a:satOff val="0"/>
                <a:lumOff val="0"/>
                <a:alphaOff val="0"/>
              </a:schemeClr>
            </a:lnRef>
            <a:fillRef idx="3">
              <a:scrgbClr r="0" g="0" b="0"/>
            </a:fillRef>
            <a:effectRef idx="3">
              <a:schemeClr val="accent3">
                <a:hueOff val="0"/>
                <a:satOff val="0"/>
                <a:lumOff val="0"/>
                <a:alphaOff val="0"/>
              </a:schemeClr>
            </a:effectRef>
            <a:fontRef idx="minor">
              <a:schemeClr val="lt1"/>
            </a:fontRef>
          </p:style>
        </p:sp>
        <p:sp>
          <p:nvSpPr>
            <p:cNvPr id="50" name="Chevron 4"/>
            <p:cNvSpPr/>
            <p:nvPr/>
          </p:nvSpPr>
          <p:spPr>
            <a:xfrm>
              <a:off x="102593" y="0"/>
              <a:ext cx="1686567" cy="20094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8006" tIns="16002" rIns="16002" bIns="16002" numCol="1" spcCol="1270" anchor="ctr" anchorCtr="0">
              <a:noAutofit/>
            </a:bodyPr>
            <a:lstStyle/>
            <a:p>
              <a:pPr lvl="0" algn="ctr" defTabSz="533400">
                <a:lnSpc>
                  <a:spcPct val="90000"/>
                </a:lnSpc>
                <a:spcBef>
                  <a:spcPct val="0"/>
                </a:spcBef>
                <a:spcAft>
                  <a:spcPct val="35000"/>
                </a:spcAft>
              </a:pPr>
              <a:r>
                <a:rPr lang="en-US" sz="1200" kern="1200" dirty="0" smtClean="0">
                  <a:solidFill>
                    <a:srgbClr val="1E1C11"/>
                  </a:solidFill>
                </a:rPr>
                <a:t>Introduction</a:t>
              </a:r>
              <a:endParaRPr lang="en-US" sz="1200" kern="1200" dirty="0">
                <a:solidFill>
                  <a:srgbClr val="1E1C11"/>
                </a:solidFill>
              </a:endParaRPr>
            </a:p>
          </p:txBody>
        </p:sp>
      </p:grpSp>
      <p:grpSp>
        <p:nvGrpSpPr>
          <p:cNvPr id="51" name="Group 50"/>
          <p:cNvGrpSpPr/>
          <p:nvPr/>
        </p:nvGrpSpPr>
        <p:grpSpPr>
          <a:xfrm>
            <a:off x="1740732" y="71351"/>
            <a:ext cx="2306984" cy="203287"/>
            <a:chOff x="1700882" y="0"/>
            <a:chExt cx="1887512" cy="200945"/>
          </a:xfrm>
          <a:solidFill>
            <a:schemeClr val="bg1"/>
          </a:solidFill>
        </p:grpSpPr>
        <p:sp>
          <p:nvSpPr>
            <p:cNvPr id="52" name="Chevron 51"/>
            <p:cNvSpPr/>
            <p:nvPr/>
          </p:nvSpPr>
          <p:spPr>
            <a:xfrm>
              <a:off x="1700882" y="0"/>
              <a:ext cx="1887512" cy="200945"/>
            </a:xfrm>
            <a:prstGeom prst="chevron">
              <a:avLst/>
            </a:prstGeom>
            <a:grpFill/>
            <a:ln>
              <a:solidFill>
                <a:schemeClr val="bg1"/>
              </a:solidFill>
            </a:ln>
            <a:effectLst/>
          </p:spPr>
          <p:style>
            <a:lnRef idx="0">
              <a:schemeClr val="lt1">
                <a:hueOff val="0"/>
                <a:satOff val="0"/>
                <a:lumOff val="0"/>
                <a:alphaOff val="0"/>
              </a:schemeClr>
            </a:lnRef>
            <a:fillRef idx="3">
              <a:scrgbClr r="0" g="0" b="0"/>
            </a:fillRef>
            <a:effectRef idx="3">
              <a:scrgbClr r="0" g="0" b="0"/>
            </a:effectRef>
            <a:fontRef idx="minor">
              <a:schemeClr val="lt1"/>
            </a:fontRef>
          </p:style>
        </p:sp>
        <p:sp>
          <p:nvSpPr>
            <p:cNvPr id="53" name="Chevron 6"/>
            <p:cNvSpPr/>
            <p:nvPr/>
          </p:nvSpPr>
          <p:spPr>
            <a:xfrm>
              <a:off x="1801355" y="0"/>
              <a:ext cx="1686567" cy="200945"/>
            </a:xfrm>
            <a:prstGeom prst="rect">
              <a:avLst/>
            </a:prstGeom>
            <a:grpFill/>
            <a:ln>
              <a:solidFill>
                <a:schemeClr val="bg1"/>
              </a:solidFill>
            </a:ln>
          </p:spPr>
          <p:style>
            <a:lnRef idx="0">
              <a:scrgbClr r="0" g="0" b="0"/>
            </a:lnRef>
            <a:fillRef idx="0">
              <a:scrgbClr r="0" g="0" b="0"/>
            </a:fillRef>
            <a:effectRef idx="0">
              <a:scrgbClr r="0" g="0" b="0"/>
            </a:effectRef>
            <a:fontRef idx="minor">
              <a:schemeClr val="lt1"/>
            </a:fontRef>
          </p:style>
          <p:txBody>
            <a:bodyPr spcFirstLastPara="0" vert="horz" wrap="square" lIns="48006" tIns="16002" rIns="16002" bIns="16002" numCol="1" spcCol="1270" anchor="ctr" anchorCtr="0">
              <a:noAutofit/>
            </a:bodyPr>
            <a:lstStyle/>
            <a:p>
              <a:pPr lvl="0" algn="ctr" defTabSz="533400">
                <a:lnSpc>
                  <a:spcPct val="90000"/>
                </a:lnSpc>
                <a:spcBef>
                  <a:spcPct val="0"/>
                </a:spcBef>
                <a:spcAft>
                  <a:spcPct val="35000"/>
                </a:spcAft>
              </a:pPr>
              <a:r>
                <a:rPr lang="en-US" sz="1200" kern="1200" dirty="0" smtClean="0">
                  <a:solidFill>
                    <a:schemeClr val="bg2">
                      <a:lumMod val="10000"/>
                    </a:schemeClr>
                  </a:solidFill>
                </a:rPr>
                <a:t>Methodology</a:t>
              </a:r>
              <a:endParaRPr lang="en-US" sz="1200" kern="1200" dirty="0">
                <a:solidFill>
                  <a:schemeClr val="bg2">
                    <a:lumMod val="10000"/>
                  </a:schemeClr>
                </a:solidFill>
              </a:endParaRPr>
            </a:p>
          </p:txBody>
        </p:sp>
      </p:grpSp>
      <p:grpSp>
        <p:nvGrpSpPr>
          <p:cNvPr id="54" name="Group 53"/>
          <p:cNvGrpSpPr/>
          <p:nvPr/>
        </p:nvGrpSpPr>
        <p:grpSpPr>
          <a:xfrm>
            <a:off x="3439493" y="71351"/>
            <a:ext cx="2306984" cy="203287"/>
            <a:chOff x="3399643" y="0"/>
            <a:chExt cx="1887512" cy="200945"/>
          </a:xfrm>
        </p:grpSpPr>
        <p:sp>
          <p:nvSpPr>
            <p:cNvPr id="55" name="Chevron 54"/>
            <p:cNvSpPr/>
            <p:nvPr/>
          </p:nvSpPr>
          <p:spPr>
            <a:xfrm>
              <a:off x="3399643" y="0"/>
              <a:ext cx="1887512" cy="200945"/>
            </a:xfrm>
            <a:prstGeom prst="chevron">
              <a:avLst/>
            </a:prstGeom>
            <a:solidFill>
              <a:schemeClr val="bg1">
                <a:lumMod val="75000"/>
              </a:schemeClr>
            </a:solidFill>
            <a:ln>
              <a:solidFill>
                <a:schemeClr val="bg1">
                  <a:lumMod val="75000"/>
                </a:schemeClr>
              </a:solidFill>
            </a:ln>
            <a:effectLst/>
          </p:spPr>
          <p:style>
            <a:lnRef idx="0">
              <a:schemeClr val="lt1">
                <a:hueOff val="0"/>
                <a:satOff val="0"/>
                <a:lumOff val="0"/>
                <a:alphaOff val="0"/>
              </a:schemeClr>
            </a:lnRef>
            <a:fillRef idx="3">
              <a:scrgbClr r="0" g="0" b="0"/>
            </a:fillRef>
            <a:effectRef idx="3">
              <a:scrgbClr r="0" g="0" b="0"/>
            </a:effectRef>
            <a:fontRef idx="minor">
              <a:schemeClr val="lt1"/>
            </a:fontRef>
          </p:style>
        </p:sp>
        <p:sp>
          <p:nvSpPr>
            <p:cNvPr id="56" name="Chevron 8"/>
            <p:cNvSpPr/>
            <p:nvPr/>
          </p:nvSpPr>
          <p:spPr>
            <a:xfrm>
              <a:off x="3500116" y="0"/>
              <a:ext cx="1686567" cy="20094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8006" tIns="16002" rIns="16002" bIns="16002" numCol="1" spcCol="1270" anchor="ctr" anchorCtr="0">
              <a:noAutofit/>
            </a:bodyPr>
            <a:lstStyle/>
            <a:p>
              <a:pPr lvl="0" algn="ctr" defTabSz="533400">
                <a:lnSpc>
                  <a:spcPct val="90000"/>
                </a:lnSpc>
                <a:spcBef>
                  <a:spcPct val="0"/>
                </a:spcBef>
                <a:spcAft>
                  <a:spcPct val="35000"/>
                </a:spcAft>
              </a:pPr>
              <a:r>
                <a:rPr lang="en-US" sz="1200" kern="1200" dirty="0" smtClean="0">
                  <a:solidFill>
                    <a:schemeClr val="bg1"/>
                  </a:solidFill>
                </a:rPr>
                <a:t>Results</a:t>
              </a:r>
              <a:endParaRPr lang="en-US" sz="1200" kern="1200" dirty="0">
                <a:solidFill>
                  <a:schemeClr val="bg1"/>
                </a:solidFill>
              </a:endParaRPr>
            </a:p>
          </p:txBody>
        </p:sp>
      </p:grpSp>
      <p:grpSp>
        <p:nvGrpSpPr>
          <p:cNvPr id="57" name="Group 56"/>
          <p:cNvGrpSpPr/>
          <p:nvPr/>
        </p:nvGrpSpPr>
        <p:grpSpPr>
          <a:xfrm>
            <a:off x="5138255" y="71351"/>
            <a:ext cx="2306984" cy="203287"/>
            <a:chOff x="5098405" y="0"/>
            <a:chExt cx="1887512" cy="200945"/>
          </a:xfrm>
        </p:grpSpPr>
        <p:sp>
          <p:nvSpPr>
            <p:cNvPr id="58" name="Chevron 57"/>
            <p:cNvSpPr/>
            <p:nvPr/>
          </p:nvSpPr>
          <p:spPr>
            <a:xfrm>
              <a:off x="5098405" y="0"/>
              <a:ext cx="1887512" cy="200945"/>
            </a:xfrm>
            <a:prstGeom prst="chevron">
              <a:avLst/>
            </a:prstGeom>
            <a:solidFill>
              <a:schemeClr val="bg1"/>
            </a:solidFill>
            <a:effectLst/>
          </p:spPr>
          <p:style>
            <a:lnRef idx="0">
              <a:schemeClr val="lt1">
                <a:hueOff val="0"/>
                <a:satOff val="0"/>
                <a:lumOff val="0"/>
                <a:alphaOff val="0"/>
              </a:schemeClr>
            </a:lnRef>
            <a:fillRef idx="3">
              <a:scrgbClr r="0" g="0" b="0"/>
            </a:fillRef>
            <a:effectRef idx="3">
              <a:scrgbClr r="0" g="0" b="0"/>
            </a:effectRef>
            <a:fontRef idx="minor">
              <a:schemeClr val="lt1"/>
            </a:fontRef>
          </p:style>
        </p:sp>
        <p:sp>
          <p:nvSpPr>
            <p:cNvPr id="59" name="Chevron 10"/>
            <p:cNvSpPr/>
            <p:nvPr/>
          </p:nvSpPr>
          <p:spPr>
            <a:xfrm>
              <a:off x="5198878" y="0"/>
              <a:ext cx="1686567" cy="20094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8006" tIns="16002" rIns="16002" bIns="16002" numCol="1" spcCol="1270" anchor="ctr" anchorCtr="0">
              <a:noAutofit/>
            </a:bodyPr>
            <a:lstStyle/>
            <a:p>
              <a:pPr lvl="0" algn="ctr" defTabSz="533400">
                <a:lnSpc>
                  <a:spcPct val="90000"/>
                </a:lnSpc>
                <a:spcBef>
                  <a:spcPct val="0"/>
                </a:spcBef>
                <a:spcAft>
                  <a:spcPct val="35000"/>
                </a:spcAft>
              </a:pPr>
              <a:r>
                <a:rPr lang="en-US" sz="1200" kern="1200" dirty="0" smtClean="0">
                  <a:solidFill>
                    <a:schemeClr val="bg2">
                      <a:lumMod val="10000"/>
                    </a:schemeClr>
                  </a:solidFill>
                </a:rPr>
                <a:t>Conclusions</a:t>
              </a:r>
              <a:endParaRPr lang="en-US" sz="1200" kern="1200" dirty="0">
                <a:solidFill>
                  <a:schemeClr val="bg2">
                    <a:lumMod val="10000"/>
                  </a:schemeClr>
                </a:solidFill>
              </a:endParaRPr>
            </a:p>
          </p:txBody>
        </p:sp>
      </p:grpSp>
      <p:grpSp>
        <p:nvGrpSpPr>
          <p:cNvPr id="60" name="Group 59"/>
          <p:cNvGrpSpPr/>
          <p:nvPr/>
        </p:nvGrpSpPr>
        <p:grpSpPr>
          <a:xfrm>
            <a:off x="6837016" y="71351"/>
            <a:ext cx="2306984" cy="203287"/>
            <a:chOff x="6797166" y="0"/>
            <a:chExt cx="1887512" cy="200945"/>
          </a:xfrm>
        </p:grpSpPr>
        <p:sp>
          <p:nvSpPr>
            <p:cNvPr id="61" name="Chevron 60"/>
            <p:cNvSpPr/>
            <p:nvPr/>
          </p:nvSpPr>
          <p:spPr>
            <a:xfrm>
              <a:off x="6797166" y="0"/>
              <a:ext cx="1887512" cy="200945"/>
            </a:xfrm>
            <a:prstGeom prst="chevron">
              <a:avLst/>
            </a:prstGeom>
            <a:solidFill>
              <a:schemeClr val="bg1"/>
            </a:solidFill>
            <a:effectLst/>
          </p:spPr>
          <p:style>
            <a:lnRef idx="0">
              <a:schemeClr val="lt1">
                <a:hueOff val="0"/>
                <a:satOff val="0"/>
                <a:lumOff val="0"/>
                <a:alphaOff val="0"/>
              </a:schemeClr>
            </a:lnRef>
            <a:fillRef idx="3">
              <a:scrgbClr r="0" g="0" b="0"/>
            </a:fillRef>
            <a:effectRef idx="3">
              <a:scrgbClr r="0" g="0" b="0"/>
            </a:effectRef>
            <a:fontRef idx="minor">
              <a:schemeClr val="lt1"/>
            </a:fontRef>
          </p:style>
        </p:sp>
        <p:sp>
          <p:nvSpPr>
            <p:cNvPr id="62" name="Chevron 12"/>
            <p:cNvSpPr/>
            <p:nvPr/>
          </p:nvSpPr>
          <p:spPr>
            <a:xfrm>
              <a:off x="6897639" y="0"/>
              <a:ext cx="1686567" cy="20094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8006" tIns="16002" rIns="16002" bIns="16002" numCol="1" spcCol="1270" anchor="ctr" anchorCtr="0">
              <a:noAutofit/>
            </a:bodyPr>
            <a:lstStyle/>
            <a:p>
              <a:pPr lvl="0" algn="ctr" defTabSz="533400">
                <a:lnSpc>
                  <a:spcPct val="90000"/>
                </a:lnSpc>
                <a:spcBef>
                  <a:spcPct val="0"/>
                </a:spcBef>
                <a:spcAft>
                  <a:spcPct val="35000"/>
                </a:spcAft>
              </a:pPr>
              <a:r>
                <a:rPr lang="en-US" sz="1200" kern="1200" dirty="0" smtClean="0">
                  <a:solidFill>
                    <a:schemeClr val="bg2">
                      <a:lumMod val="10000"/>
                    </a:schemeClr>
                  </a:solidFill>
                </a:rPr>
                <a:t>Future Work</a:t>
              </a:r>
              <a:endParaRPr lang="en-US" sz="1200" kern="1200" dirty="0">
                <a:solidFill>
                  <a:schemeClr val="bg2">
                    <a:lumMod val="10000"/>
                  </a:schemeClr>
                </a:solidFill>
              </a:endParaRPr>
            </a:p>
          </p:txBody>
        </p:sp>
      </p:grpSp>
      <p:pic>
        <p:nvPicPr>
          <p:cNvPr id="10" name="Picture 9" descr="weekend_stations.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89192" y="2208693"/>
            <a:ext cx="7147551" cy="4491538"/>
          </a:xfrm>
          <a:prstGeom prst="rect">
            <a:avLst/>
          </a:prstGeom>
        </p:spPr>
      </p:pic>
      <p:sp>
        <p:nvSpPr>
          <p:cNvPr id="3" name="Frame 2"/>
          <p:cNvSpPr/>
          <p:nvPr/>
        </p:nvSpPr>
        <p:spPr>
          <a:xfrm>
            <a:off x="4247287" y="2054478"/>
            <a:ext cx="1254197" cy="1909737"/>
          </a:xfrm>
          <a:prstGeom prst="frame">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5" name="Rectangle 4"/>
          <p:cNvSpPr/>
          <p:nvPr/>
        </p:nvSpPr>
        <p:spPr>
          <a:xfrm>
            <a:off x="258792" y="1162326"/>
            <a:ext cx="5927921" cy="798680"/>
          </a:xfrm>
          <a:prstGeom prst="rect">
            <a:avLst/>
          </a:prstGeom>
        </p:spPr>
        <p:txBody>
          <a:bodyPr wrap="square">
            <a:spAutoFit/>
          </a:bodyPr>
          <a:lstStyle/>
          <a:p>
            <a:pPr marL="342900" indent="-342900">
              <a:lnSpc>
                <a:spcPct val="130000"/>
              </a:lnSpc>
              <a:buFont typeface="Arial"/>
              <a:buChar char="•"/>
            </a:pPr>
            <a:r>
              <a:rPr lang="en-US" dirty="0" smtClean="0"/>
              <a:t>Heavy weekend traffic at major transfer stations</a:t>
            </a:r>
            <a:endParaRPr lang="en-US" dirty="0"/>
          </a:p>
          <a:p>
            <a:pPr marL="342900" indent="-342900">
              <a:lnSpc>
                <a:spcPct val="130000"/>
              </a:lnSpc>
              <a:buFont typeface="Arial"/>
              <a:buChar char="•"/>
            </a:pPr>
            <a:r>
              <a:rPr lang="en-US" dirty="0" smtClean="0"/>
              <a:t>Considerable spike in traffic relative to weekdays</a:t>
            </a:r>
            <a:endParaRPr lang="en-US" dirty="0"/>
          </a:p>
        </p:txBody>
      </p:sp>
    </p:spTree>
    <p:extLst>
      <p:ext uri="{BB962C8B-B14F-4D97-AF65-F5344CB8AC3E}">
        <p14:creationId xmlns:p14="http://schemas.microsoft.com/office/powerpoint/2010/main" val="1056839517"/>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64772" y="555439"/>
            <a:ext cx="7772400" cy="834090"/>
          </a:xfrm>
        </p:spPr>
        <p:txBody>
          <a:bodyPr>
            <a:normAutofit/>
          </a:bodyPr>
          <a:lstStyle/>
          <a:p>
            <a:pPr algn="l"/>
            <a:r>
              <a:rPr lang="en-US" sz="2800" dirty="0" smtClean="0"/>
              <a:t>Traffic by day of week</a:t>
            </a:r>
            <a:endParaRPr lang="en-US" sz="2800" dirty="0"/>
          </a:p>
        </p:txBody>
      </p:sp>
      <p:graphicFrame>
        <p:nvGraphicFramePr>
          <p:cNvPr id="4" name="Diagram 3">
            <a:extLst>
              <a:ext uri="{FF2B5EF4-FFF2-40B4-BE49-F238E27FC236}">
                <a16:creationId xmlns:a16="http://schemas.microsoft.com/office/drawing/2014/main" xmlns="" id="{F38EA502-2593-694F-B4D1-648749C20E7D}"/>
              </a:ext>
            </a:extLst>
          </p:cNvPr>
          <p:cNvGraphicFramePr/>
          <p:nvPr>
            <p:extLst>
              <p:ext uri="{D42A27DB-BD31-4B8C-83A1-F6EECF244321}">
                <p14:modId xmlns:p14="http://schemas.microsoft.com/office/powerpoint/2010/main" val="3179423764"/>
              </p:ext>
            </p:extLst>
          </p:nvPr>
        </p:nvGraphicFramePr>
        <p:xfrm>
          <a:off x="258793" y="73692"/>
          <a:ext cx="8686800" cy="20094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48" name="Group 47"/>
          <p:cNvGrpSpPr/>
          <p:nvPr/>
        </p:nvGrpSpPr>
        <p:grpSpPr>
          <a:xfrm>
            <a:off x="41970" y="71351"/>
            <a:ext cx="2306984" cy="203287"/>
            <a:chOff x="2120" y="0"/>
            <a:chExt cx="1887512" cy="200945"/>
          </a:xfrm>
        </p:grpSpPr>
        <p:sp>
          <p:nvSpPr>
            <p:cNvPr id="49" name="Chevron 48"/>
            <p:cNvSpPr/>
            <p:nvPr/>
          </p:nvSpPr>
          <p:spPr>
            <a:xfrm>
              <a:off x="2120" y="0"/>
              <a:ext cx="1887512" cy="200945"/>
            </a:xfrm>
            <a:prstGeom prst="chevron">
              <a:avLst/>
            </a:prstGeom>
            <a:solidFill>
              <a:schemeClr val="bg1"/>
            </a:solidFill>
            <a:ln>
              <a:solidFill>
                <a:schemeClr val="bg1"/>
              </a:solidFill>
            </a:ln>
          </p:spPr>
          <p:style>
            <a:lnRef idx="0">
              <a:schemeClr val="lt1">
                <a:hueOff val="0"/>
                <a:satOff val="0"/>
                <a:lumOff val="0"/>
                <a:alphaOff val="0"/>
              </a:schemeClr>
            </a:lnRef>
            <a:fillRef idx="3">
              <a:scrgbClr r="0" g="0" b="0"/>
            </a:fillRef>
            <a:effectRef idx="3">
              <a:schemeClr val="accent3">
                <a:hueOff val="0"/>
                <a:satOff val="0"/>
                <a:lumOff val="0"/>
                <a:alphaOff val="0"/>
              </a:schemeClr>
            </a:effectRef>
            <a:fontRef idx="minor">
              <a:schemeClr val="lt1"/>
            </a:fontRef>
          </p:style>
        </p:sp>
        <p:sp>
          <p:nvSpPr>
            <p:cNvPr id="50" name="Chevron 4"/>
            <p:cNvSpPr/>
            <p:nvPr/>
          </p:nvSpPr>
          <p:spPr>
            <a:xfrm>
              <a:off x="102593" y="0"/>
              <a:ext cx="1686567" cy="20094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8006" tIns="16002" rIns="16002" bIns="16002" numCol="1" spcCol="1270" anchor="ctr" anchorCtr="0">
              <a:noAutofit/>
            </a:bodyPr>
            <a:lstStyle/>
            <a:p>
              <a:pPr lvl="0" algn="ctr" defTabSz="533400">
                <a:lnSpc>
                  <a:spcPct val="90000"/>
                </a:lnSpc>
                <a:spcBef>
                  <a:spcPct val="0"/>
                </a:spcBef>
                <a:spcAft>
                  <a:spcPct val="35000"/>
                </a:spcAft>
              </a:pPr>
              <a:r>
                <a:rPr lang="en-US" sz="1200" kern="1200" dirty="0" smtClean="0">
                  <a:solidFill>
                    <a:srgbClr val="1E1C11"/>
                  </a:solidFill>
                </a:rPr>
                <a:t>Introduction</a:t>
              </a:r>
              <a:endParaRPr lang="en-US" sz="1200" kern="1200" dirty="0">
                <a:solidFill>
                  <a:srgbClr val="1E1C11"/>
                </a:solidFill>
              </a:endParaRPr>
            </a:p>
          </p:txBody>
        </p:sp>
      </p:grpSp>
      <p:grpSp>
        <p:nvGrpSpPr>
          <p:cNvPr id="51" name="Group 50"/>
          <p:cNvGrpSpPr/>
          <p:nvPr/>
        </p:nvGrpSpPr>
        <p:grpSpPr>
          <a:xfrm>
            <a:off x="1740732" y="71351"/>
            <a:ext cx="2306984" cy="203287"/>
            <a:chOff x="1700882" y="0"/>
            <a:chExt cx="1887512" cy="200945"/>
          </a:xfrm>
          <a:solidFill>
            <a:schemeClr val="bg1"/>
          </a:solidFill>
        </p:grpSpPr>
        <p:sp>
          <p:nvSpPr>
            <p:cNvPr id="52" name="Chevron 51"/>
            <p:cNvSpPr/>
            <p:nvPr/>
          </p:nvSpPr>
          <p:spPr>
            <a:xfrm>
              <a:off x="1700882" y="0"/>
              <a:ext cx="1887512" cy="200945"/>
            </a:xfrm>
            <a:prstGeom prst="chevron">
              <a:avLst/>
            </a:prstGeom>
            <a:grpFill/>
            <a:ln>
              <a:solidFill>
                <a:schemeClr val="bg1"/>
              </a:solidFill>
            </a:ln>
            <a:effectLst/>
          </p:spPr>
          <p:style>
            <a:lnRef idx="0">
              <a:schemeClr val="lt1">
                <a:hueOff val="0"/>
                <a:satOff val="0"/>
                <a:lumOff val="0"/>
                <a:alphaOff val="0"/>
              </a:schemeClr>
            </a:lnRef>
            <a:fillRef idx="3">
              <a:scrgbClr r="0" g="0" b="0"/>
            </a:fillRef>
            <a:effectRef idx="3">
              <a:scrgbClr r="0" g="0" b="0"/>
            </a:effectRef>
            <a:fontRef idx="minor">
              <a:schemeClr val="lt1"/>
            </a:fontRef>
          </p:style>
        </p:sp>
        <p:sp>
          <p:nvSpPr>
            <p:cNvPr id="53" name="Chevron 6"/>
            <p:cNvSpPr/>
            <p:nvPr/>
          </p:nvSpPr>
          <p:spPr>
            <a:xfrm>
              <a:off x="1801355" y="0"/>
              <a:ext cx="1686567" cy="200945"/>
            </a:xfrm>
            <a:prstGeom prst="rect">
              <a:avLst/>
            </a:prstGeom>
            <a:grpFill/>
            <a:ln>
              <a:solidFill>
                <a:schemeClr val="bg1"/>
              </a:solidFill>
            </a:ln>
          </p:spPr>
          <p:style>
            <a:lnRef idx="0">
              <a:scrgbClr r="0" g="0" b="0"/>
            </a:lnRef>
            <a:fillRef idx="0">
              <a:scrgbClr r="0" g="0" b="0"/>
            </a:fillRef>
            <a:effectRef idx="0">
              <a:scrgbClr r="0" g="0" b="0"/>
            </a:effectRef>
            <a:fontRef idx="minor">
              <a:schemeClr val="lt1"/>
            </a:fontRef>
          </p:style>
          <p:txBody>
            <a:bodyPr spcFirstLastPara="0" vert="horz" wrap="square" lIns="48006" tIns="16002" rIns="16002" bIns="16002" numCol="1" spcCol="1270" anchor="ctr" anchorCtr="0">
              <a:noAutofit/>
            </a:bodyPr>
            <a:lstStyle/>
            <a:p>
              <a:pPr lvl="0" algn="ctr" defTabSz="533400">
                <a:lnSpc>
                  <a:spcPct val="90000"/>
                </a:lnSpc>
                <a:spcBef>
                  <a:spcPct val="0"/>
                </a:spcBef>
                <a:spcAft>
                  <a:spcPct val="35000"/>
                </a:spcAft>
              </a:pPr>
              <a:r>
                <a:rPr lang="en-US" sz="1200" kern="1200" dirty="0" smtClean="0">
                  <a:solidFill>
                    <a:schemeClr val="bg2">
                      <a:lumMod val="10000"/>
                    </a:schemeClr>
                  </a:solidFill>
                </a:rPr>
                <a:t>Methodology</a:t>
              </a:r>
              <a:endParaRPr lang="en-US" sz="1200" kern="1200" dirty="0">
                <a:solidFill>
                  <a:schemeClr val="bg2">
                    <a:lumMod val="10000"/>
                  </a:schemeClr>
                </a:solidFill>
              </a:endParaRPr>
            </a:p>
          </p:txBody>
        </p:sp>
      </p:grpSp>
      <p:grpSp>
        <p:nvGrpSpPr>
          <p:cNvPr id="54" name="Group 53"/>
          <p:cNvGrpSpPr/>
          <p:nvPr/>
        </p:nvGrpSpPr>
        <p:grpSpPr>
          <a:xfrm>
            <a:off x="3439493" y="71351"/>
            <a:ext cx="2306984" cy="203287"/>
            <a:chOff x="3399643" y="0"/>
            <a:chExt cx="1887512" cy="200945"/>
          </a:xfrm>
        </p:grpSpPr>
        <p:sp>
          <p:nvSpPr>
            <p:cNvPr id="55" name="Chevron 54"/>
            <p:cNvSpPr/>
            <p:nvPr/>
          </p:nvSpPr>
          <p:spPr>
            <a:xfrm>
              <a:off x="3399643" y="0"/>
              <a:ext cx="1887512" cy="200945"/>
            </a:xfrm>
            <a:prstGeom prst="chevron">
              <a:avLst/>
            </a:prstGeom>
            <a:solidFill>
              <a:schemeClr val="bg1">
                <a:lumMod val="75000"/>
              </a:schemeClr>
            </a:solidFill>
            <a:ln>
              <a:solidFill>
                <a:schemeClr val="bg1">
                  <a:lumMod val="75000"/>
                </a:schemeClr>
              </a:solidFill>
            </a:ln>
            <a:effectLst/>
          </p:spPr>
          <p:style>
            <a:lnRef idx="0">
              <a:schemeClr val="lt1">
                <a:hueOff val="0"/>
                <a:satOff val="0"/>
                <a:lumOff val="0"/>
                <a:alphaOff val="0"/>
              </a:schemeClr>
            </a:lnRef>
            <a:fillRef idx="3">
              <a:scrgbClr r="0" g="0" b="0"/>
            </a:fillRef>
            <a:effectRef idx="3">
              <a:scrgbClr r="0" g="0" b="0"/>
            </a:effectRef>
            <a:fontRef idx="minor">
              <a:schemeClr val="lt1"/>
            </a:fontRef>
          </p:style>
        </p:sp>
        <p:sp>
          <p:nvSpPr>
            <p:cNvPr id="56" name="Chevron 8"/>
            <p:cNvSpPr/>
            <p:nvPr/>
          </p:nvSpPr>
          <p:spPr>
            <a:xfrm>
              <a:off x="3500116" y="0"/>
              <a:ext cx="1686567" cy="20094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8006" tIns="16002" rIns="16002" bIns="16002" numCol="1" spcCol="1270" anchor="ctr" anchorCtr="0">
              <a:noAutofit/>
            </a:bodyPr>
            <a:lstStyle/>
            <a:p>
              <a:pPr lvl="0" algn="ctr" defTabSz="533400">
                <a:lnSpc>
                  <a:spcPct val="90000"/>
                </a:lnSpc>
                <a:spcBef>
                  <a:spcPct val="0"/>
                </a:spcBef>
                <a:spcAft>
                  <a:spcPct val="35000"/>
                </a:spcAft>
              </a:pPr>
              <a:r>
                <a:rPr lang="en-US" sz="1200" kern="1200" dirty="0" smtClean="0">
                  <a:solidFill>
                    <a:schemeClr val="bg1"/>
                  </a:solidFill>
                </a:rPr>
                <a:t>Results</a:t>
              </a:r>
              <a:endParaRPr lang="en-US" sz="1200" kern="1200" dirty="0">
                <a:solidFill>
                  <a:schemeClr val="bg1"/>
                </a:solidFill>
              </a:endParaRPr>
            </a:p>
          </p:txBody>
        </p:sp>
      </p:grpSp>
      <p:grpSp>
        <p:nvGrpSpPr>
          <p:cNvPr id="57" name="Group 56"/>
          <p:cNvGrpSpPr/>
          <p:nvPr/>
        </p:nvGrpSpPr>
        <p:grpSpPr>
          <a:xfrm>
            <a:off x="5138255" y="71351"/>
            <a:ext cx="2306984" cy="203287"/>
            <a:chOff x="5098405" y="0"/>
            <a:chExt cx="1887512" cy="200945"/>
          </a:xfrm>
        </p:grpSpPr>
        <p:sp>
          <p:nvSpPr>
            <p:cNvPr id="58" name="Chevron 57"/>
            <p:cNvSpPr/>
            <p:nvPr/>
          </p:nvSpPr>
          <p:spPr>
            <a:xfrm>
              <a:off x="5098405" y="0"/>
              <a:ext cx="1887512" cy="200945"/>
            </a:xfrm>
            <a:prstGeom prst="chevron">
              <a:avLst/>
            </a:prstGeom>
            <a:solidFill>
              <a:schemeClr val="bg1"/>
            </a:solidFill>
            <a:effectLst/>
          </p:spPr>
          <p:style>
            <a:lnRef idx="0">
              <a:schemeClr val="lt1">
                <a:hueOff val="0"/>
                <a:satOff val="0"/>
                <a:lumOff val="0"/>
                <a:alphaOff val="0"/>
              </a:schemeClr>
            </a:lnRef>
            <a:fillRef idx="3">
              <a:scrgbClr r="0" g="0" b="0"/>
            </a:fillRef>
            <a:effectRef idx="3">
              <a:scrgbClr r="0" g="0" b="0"/>
            </a:effectRef>
            <a:fontRef idx="minor">
              <a:schemeClr val="lt1"/>
            </a:fontRef>
          </p:style>
        </p:sp>
        <p:sp>
          <p:nvSpPr>
            <p:cNvPr id="59" name="Chevron 10"/>
            <p:cNvSpPr/>
            <p:nvPr/>
          </p:nvSpPr>
          <p:spPr>
            <a:xfrm>
              <a:off x="5198878" y="0"/>
              <a:ext cx="1686567" cy="20094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8006" tIns="16002" rIns="16002" bIns="16002" numCol="1" spcCol="1270" anchor="ctr" anchorCtr="0">
              <a:noAutofit/>
            </a:bodyPr>
            <a:lstStyle/>
            <a:p>
              <a:pPr lvl="0" algn="ctr" defTabSz="533400">
                <a:lnSpc>
                  <a:spcPct val="90000"/>
                </a:lnSpc>
                <a:spcBef>
                  <a:spcPct val="0"/>
                </a:spcBef>
                <a:spcAft>
                  <a:spcPct val="35000"/>
                </a:spcAft>
              </a:pPr>
              <a:r>
                <a:rPr lang="en-US" sz="1200" kern="1200" dirty="0" smtClean="0">
                  <a:solidFill>
                    <a:schemeClr val="bg2">
                      <a:lumMod val="10000"/>
                    </a:schemeClr>
                  </a:solidFill>
                </a:rPr>
                <a:t>Conclusions</a:t>
              </a:r>
              <a:endParaRPr lang="en-US" sz="1200" kern="1200" dirty="0">
                <a:solidFill>
                  <a:schemeClr val="bg2">
                    <a:lumMod val="10000"/>
                  </a:schemeClr>
                </a:solidFill>
              </a:endParaRPr>
            </a:p>
          </p:txBody>
        </p:sp>
      </p:grpSp>
      <p:grpSp>
        <p:nvGrpSpPr>
          <p:cNvPr id="60" name="Group 59"/>
          <p:cNvGrpSpPr/>
          <p:nvPr/>
        </p:nvGrpSpPr>
        <p:grpSpPr>
          <a:xfrm>
            <a:off x="6837016" y="71351"/>
            <a:ext cx="2306984" cy="203287"/>
            <a:chOff x="6797166" y="0"/>
            <a:chExt cx="1887512" cy="200945"/>
          </a:xfrm>
        </p:grpSpPr>
        <p:sp>
          <p:nvSpPr>
            <p:cNvPr id="61" name="Chevron 60"/>
            <p:cNvSpPr/>
            <p:nvPr/>
          </p:nvSpPr>
          <p:spPr>
            <a:xfrm>
              <a:off x="6797166" y="0"/>
              <a:ext cx="1887512" cy="200945"/>
            </a:xfrm>
            <a:prstGeom prst="chevron">
              <a:avLst/>
            </a:prstGeom>
            <a:solidFill>
              <a:schemeClr val="bg1"/>
            </a:solidFill>
            <a:effectLst/>
          </p:spPr>
          <p:style>
            <a:lnRef idx="0">
              <a:schemeClr val="lt1">
                <a:hueOff val="0"/>
                <a:satOff val="0"/>
                <a:lumOff val="0"/>
                <a:alphaOff val="0"/>
              </a:schemeClr>
            </a:lnRef>
            <a:fillRef idx="3">
              <a:scrgbClr r="0" g="0" b="0"/>
            </a:fillRef>
            <a:effectRef idx="3">
              <a:scrgbClr r="0" g="0" b="0"/>
            </a:effectRef>
            <a:fontRef idx="minor">
              <a:schemeClr val="lt1"/>
            </a:fontRef>
          </p:style>
        </p:sp>
        <p:sp>
          <p:nvSpPr>
            <p:cNvPr id="62" name="Chevron 12"/>
            <p:cNvSpPr/>
            <p:nvPr/>
          </p:nvSpPr>
          <p:spPr>
            <a:xfrm>
              <a:off x="6897639" y="0"/>
              <a:ext cx="1686567" cy="20094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8006" tIns="16002" rIns="16002" bIns="16002" numCol="1" spcCol="1270" anchor="ctr" anchorCtr="0">
              <a:noAutofit/>
            </a:bodyPr>
            <a:lstStyle/>
            <a:p>
              <a:pPr lvl="0" algn="ctr" defTabSz="533400">
                <a:lnSpc>
                  <a:spcPct val="90000"/>
                </a:lnSpc>
                <a:spcBef>
                  <a:spcPct val="0"/>
                </a:spcBef>
                <a:spcAft>
                  <a:spcPct val="35000"/>
                </a:spcAft>
              </a:pPr>
              <a:r>
                <a:rPr lang="en-US" sz="1200" kern="1200" dirty="0" smtClean="0">
                  <a:solidFill>
                    <a:schemeClr val="bg2">
                      <a:lumMod val="10000"/>
                    </a:schemeClr>
                  </a:solidFill>
                </a:rPr>
                <a:t>Future Work</a:t>
              </a:r>
              <a:endParaRPr lang="en-US" sz="1200" kern="1200" dirty="0">
                <a:solidFill>
                  <a:schemeClr val="bg2">
                    <a:lumMod val="10000"/>
                  </a:schemeClr>
                </a:solidFill>
              </a:endParaRPr>
            </a:p>
          </p:txBody>
        </p:sp>
      </p:grpSp>
      <p:pic>
        <p:nvPicPr>
          <p:cNvPr id="5" name="Picture 4" descr="traffic_by_day_of_week.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473417" y="2066925"/>
            <a:ext cx="5898911" cy="3632200"/>
          </a:xfrm>
          <a:prstGeom prst="rect">
            <a:avLst/>
          </a:prstGeom>
        </p:spPr>
      </p:pic>
    </p:spTree>
    <p:extLst>
      <p:ext uri="{BB962C8B-B14F-4D97-AF65-F5344CB8AC3E}">
        <p14:creationId xmlns:p14="http://schemas.microsoft.com/office/powerpoint/2010/main" val="61698858"/>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64772" y="555439"/>
            <a:ext cx="7772400" cy="834090"/>
          </a:xfrm>
        </p:spPr>
        <p:txBody>
          <a:bodyPr>
            <a:normAutofit/>
          </a:bodyPr>
          <a:lstStyle/>
          <a:p>
            <a:pPr algn="l"/>
            <a:r>
              <a:rPr lang="en-US" sz="2800" dirty="0" smtClean="0"/>
              <a:t>Highest income neighborhoods in NYC</a:t>
            </a:r>
            <a:endParaRPr lang="en-US" sz="2800" dirty="0"/>
          </a:p>
        </p:txBody>
      </p:sp>
      <p:graphicFrame>
        <p:nvGraphicFramePr>
          <p:cNvPr id="4" name="Diagram 3">
            <a:extLst>
              <a:ext uri="{FF2B5EF4-FFF2-40B4-BE49-F238E27FC236}">
                <a16:creationId xmlns:a16="http://schemas.microsoft.com/office/drawing/2014/main" xmlns="" id="{F38EA502-2593-694F-B4D1-648749C20E7D}"/>
              </a:ext>
            </a:extLst>
          </p:cNvPr>
          <p:cNvGraphicFramePr/>
          <p:nvPr>
            <p:extLst>
              <p:ext uri="{D42A27DB-BD31-4B8C-83A1-F6EECF244321}">
                <p14:modId xmlns:p14="http://schemas.microsoft.com/office/powerpoint/2010/main" val="4053849111"/>
              </p:ext>
            </p:extLst>
          </p:nvPr>
        </p:nvGraphicFramePr>
        <p:xfrm>
          <a:off x="258793" y="73692"/>
          <a:ext cx="8686800" cy="20094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48" name="Group 47"/>
          <p:cNvGrpSpPr/>
          <p:nvPr/>
        </p:nvGrpSpPr>
        <p:grpSpPr>
          <a:xfrm>
            <a:off x="41970" y="71351"/>
            <a:ext cx="2306984" cy="203287"/>
            <a:chOff x="2120" y="0"/>
            <a:chExt cx="1887512" cy="200945"/>
          </a:xfrm>
        </p:grpSpPr>
        <p:sp>
          <p:nvSpPr>
            <p:cNvPr id="49" name="Chevron 48"/>
            <p:cNvSpPr/>
            <p:nvPr/>
          </p:nvSpPr>
          <p:spPr>
            <a:xfrm>
              <a:off x="2120" y="0"/>
              <a:ext cx="1887512" cy="200945"/>
            </a:xfrm>
            <a:prstGeom prst="chevron">
              <a:avLst/>
            </a:prstGeom>
            <a:solidFill>
              <a:schemeClr val="bg1"/>
            </a:solidFill>
            <a:ln>
              <a:solidFill>
                <a:schemeClr val="bg1"/>
              </a:solidFill>
            </a:ln>
          </p:spPr>
          <p:style>
            <a:lnRef idx="0">
              <a:schemeClr val="lt1">
                <a:hueOff val="0"/>
                <a:satOff val="0"/>
                <a:lumOff val="0"/>
                <a:alphaOff val="0"/>
              </a:schemeClr>
            </a:lnRef>
            <a:fillRef idx="3">
              <a:scrgbClr r="0" g="0" b="0"/>
            </a:fillRef>
            <a:effectRef idx="3">
              <a:schemeClr val="accent3">
                <a:hueOff val="0"/>
                <a:satOff val="0"/>
                <a:lumOff val="0"/>
                <a:alphaOff val="0"/>
              </a:schemeClr>
            </a:effectRef>
            <a:fontRef idx="minor">
              <a:schemeClr val="lt1"/>
            </a:fontRef>
          </p:style>
        </p:sp>
        <p:sp>
          <p:nvSpPr>
            <p:cNvPr id="50" name="Chevron 4"/>
            <p:cNvSpPr/>
            <p:nvPr/>
          </p:nvSpPr>
          <p:spPr>
            <a:xfrm>
              <a:off x="102593" y="0"/>
              <a:ext cx="1686567" cy="20094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8006" tIns="16002" rIns="16002" bIns="16002" numCol="1" spcCol="1270" anchor="ctr" anchorCtr="0">
              <a:noAutofit/>
            </a:bodyPr>
            <a:lstStyle/>
            <a:p>
              <a:pPr lvl="0" algn="ctr" defTabSz="533400">
                <a:lnSpc>
                  <a:spcPct val="90000"/>
                </a:lnSpc>
                <a:spcBef>
                  <a:spcPct val="0"/>
                </a:spcBef>
                <a:spcAft>
                  <a:spcPct val="35000"/>
                </a:spcAft>
              </a:pPr>
              <a:r>
                <a:rPr lang="en-US" sz="1200" kern="1200" dirty="0" smtClean="0">
                  <a:solidFill>
                    <a:srgbClr val="1E1C11"/>
                  </a:solidFill>
                </a:rPr>
                <a:t>Introduction</a:t>
              </a:r>
              <a:endParaRPr lang="en-US" sz="1200" kern="1200" dirty="0">
                <a:solidFill>
                  <a:srgbClr val="1E1C11"/>
                </a:solidFill>
              </a:endParaRPr>
            </a:p>
          </p:txBody>
        </p:sp>
      </p:grpSp>
      <p:grpSp>
        <p:nvGrpSpPr>
          <p:cNvPr id="51" name="Group 50"/>
          <p:cNvGrpSpPr/>
          <p:nvPr/>
        </p:nvGrpSpPr>
        <p:grpSpPr>
          <a:xfrm>
            <a:off x="1740732" y="71351"/>
            <a:ext cx="2306984" cy="203287"/>
            <a:chOff x="1700882" y="0"/>
            <a:chExt cx="1887512" cy="200945"/>
          </a:xfrm>
          <a:solidFill>
            <a:schemeClr val="bg1"/>
          </a:solidFill>
        </p:grpSpPr>
        <p:sp>
          <p:nvSpPr>
            <p:cNvPr id="52" name="Chevron 51"/>
            <p:cNvSpPr/>
            <p:nvPr/>
          </p:nvSpPr>
          <p:spPr>
            <a:xfrm>
              <a:off x="1700882" y="0"/>
              <a:ext cx="1887512" cy="200945"/>
            </a:xfrm>
            <a:prstGeom prst="chevron">
              <a:avLst/>
            </a:prstGeom>
            <a:grpFill/>
            <a:ln>
              <a:solidFill>
                <a:schemeClr val="bg1"/>
              </a:solidFill>
            </a:ln>
            <a:effectLst/>
          </p:spPr>
          <p:style>
            <a:lnRef idx="0">
              <a:schemeClr val="lt1">
                <a:hueOff val="0"/>
                <a:satOff val="0"/>
                <a:lumOff val="0"/>
                <a:alphaOff val="0"/>
              </a:schemeClr>
            </a:lnRef>
            <a:fillRef idx="3">
              <a:scrgbClr r="0" g="0" b="0"/>
            </a:fillRef>
            <a:effectRef idx="3">
              <a:scrgbClr r="0" g="0" b="0"/>
            </a:effectRef>
            <a:fontRef idx="minor">
              <a:schemeClr val="lt1"/>
            </a:fontRef>
          </p:style>
        </p:sp>
        <p:sp>
          <p:nvSpPr>
            <p:cNvPr id="53" name="Chevron 6"/>
            <p:cNvSpPr/>
            <p:nvPr/>
          </p:nvSpPr>
          <p:spPr>
            <a:xfrm>
              <a:off x="1801355" y="0"/>
              <a:ext cx="1686567" cy="200945"/>
            </a:xfrm>
            <a:prstGeom prst="rect">
              <a:avLst/>
            </a:prstGeom>
            <a:grpFill/>
            <a:ln>
              <a:solidFill>
                <a:schemeClr val="bg1"/>
              </a:solidFill>
            </a:ln>
          </p:spPr>
          <p:style>
            <a:lnRef idx="0">
              <a:scrgbClr r="0" g="0" b="0"/>
            </a:lnRef>
            <a:fillRef idx="0">
              <a:scrgbClr r="0" g="0" b="0"/>
            </a:fillRef>
            <a:effectRef idx="0">
              <a:scrgbClr r="0" g="0" b="0"/>
            </a:effectRef>
            <a:fontRef idx="minor">
              <a:schemeClr val="lt1"/>
            </a:fontRef>
          </p:style>
          <p:txBody>
            <a:bodyPr spcFirstLastPara="0" vert="horz" wrap="square" lIns="48006" tIns="16002" rIns="16002" bIns="16002" numCol="1" spcCol="1270" anchor="ctr" anchorCtr="0">
              <a:noAutofit/>
            </a:bodyPr>
            <a:lstStyle/>
            <a:p>
              <a:pPr lvl="0" algn="ctr" defTabSz="533400">
                <a:lnSpc>
                  <a:spcPct val="90000"/>
                </a:lnSpc>
                <a:spcBef>
                  <a:spcPct val="0"/>
                </a:spcBef>
                <a:spcAft>
                  <a:spcPct val="35000"/>
                </a:spcAft>
              </a:pPr>
              <a:r>
                <a:rPr lang="en-US" sz="1200" kern="1200" dirty="0" smtClean="0">
                  <a:solidFill>
                    <a:schemeClr val="bg2">
                      <a:lumMod val="10000"/>
                    </a:schemeClr>
                  </a:solidFill>
                </a:rPr>
                <a:t>Methodology</a:t>
              </a:r>
              <a:endParaRPr lang="en-US" sz="1200" kern="1200" dirty="0">
                <a:solidFill>
                  <a:schemeClr val="bg2">
                    <a:lumMod val="10000"/>
                  </a:schemeClr>
                </a:solidFill>
              </a:endParaRPr>
            </a:p>
          </p:txBody>
        </p:sp>
      </p:grpSp>
      <p:grpSp>
        <p:nvGrpSpPr>
          <p:cNvPr id="54" name="Group 53"/>
          <p:cNvGrpSpPr/>
          <p:nvPr/>
        </p:nvGrpSpPr>
        <p:grpSpPr>
          <a:xfrm>
            <a:off x="3439493" y="71351"/>
            <a:ext cx="2306984" cy="203287"/>
            <a:chOff x="3399643" y="0"/>
            <a:chExt cx="1887512" cy="200945"/>
          </a:xfrm>
        </p:grpSpPr>
        <p:sp>
          <p:nvSpPr>
            <p:cNvPr id="55" name="Chevron 54"/>
            <p:cNvSpPr/>
            <p:nvPr/>
          </p:nvSpPr>
          <p:spPr>
            <a:xfrm>
              <a:off x="3399643" y="0"/>
              <a:ext cx="1887512" cy="200945"/>
            </a:xfrm>
            <a:prstGeom prst="chevron">
              <a:avLst/>
            </a:prstGeom>
            <a:solidFill>
              <a:schemeClr val="bg1">
                <a:lumMod val="75000"/>
              </a:schemeClr>
            </a:solidFill>
            <a:ln>
              <a:solidFill>
                <a:schemeClr val="bg1">
                  <a:lumMod val="75000"/>
                </a:schemeClr>
              </a:solidFill>
            </a:ln>
            <a:effectLst/>
          </p:spPr>
          <p:style>
            <a:lnRef idx="0">
              <a:schemeClr val="lt1">
                <a:hueOff val="0"/>
                <a:satOff val="0"/>
                <a:lumOff val="0"/>
                <a:alphaOff val="0"/>
              </a:schemeClr>
            </a:lnRef>
            <a:fillRef idx="3">
              <a:scrgbClr r="0" g="0" b="0"/>
            </a:fillRef>
            <a:effectRef idx="3">
              <a:scrgbClr r="0" g="0" b="0"/>
            </a:effectRef>
            <a:fontRef idx="minor">
              <a:schemeClr val="lt1"/>
            </a:fontRef>
          </p:style>
        </p:sp>
        <p:sp>
          <p:nvSpPr>
            <p:cNvPr id="56" name="Chevron 8"/>
            <p:cNvSpPr/>
            <p:nvPr/>
          </p:nvSpPr>
          <p:spPr>
            <a:xfrm>
              <a:off x="3500116" y="0"/>
              <a:ext cx="1686567" cy="20094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8006" tIns="16002" rIns="16002" bIns="16002" numCol="1" spcCol="1270" anchor="ctr" anchorCtr="0">
              <a:noAutofit/>
            </a:bodyPr>
            <a:lstStyle/>
            <a:p>
              <a:pPr lvl="0" algn="ctr" defTabSz="533400">
                <a:lnSpc>
                  <a:spcPct val="90000"/>
                </a:lnSpc>
                <a:spcBef>
                  <a:spcPct val="0"/>
                </a:spcBef>
                <a:spcAft>
                  <a:spcPct val="35000"/>
                </a:spcAft>
              </a:pPr>
              <a:r>
                <a:rPr lang="en-US" sz="1200" kern="1200" dirty="0" smtClean="0">
                  <a:solidFill>
                    <a:schemeClr val="bg1"/>
                  </a:solidFill>
                </a:rPr>
                <a:t>Results</a:t>
              </a:r>
              <a:endParaRPr lang="en-US" sz="1200" kern="1200" dirty="0">
                <a:solidFill>
                  <a:schemeClr val="bg1"/>
                </a:solidFill>
              </a:endParaRPr>
            </a:p>
          </p:txBody>
        </p:sp>
      </p:grpSp>
      <p:grpSp>
        <p:nvGrpSpPr>
          <p:cNvPr id="57" name="Group 56"/>
          <p:cNvGrpSpPr/>
          <p:nvPr/>
        </p:nvGrpSpPr>
        <p:grpSpPr>
          <a:xfrm>
            <a:off x="5138255" y="71351"/>
            <a:ext cx="2306984" cy="203287"/>
            <a:chOff x="5098405" y="0"/>
            <a:chExt cx="1887512" cy="200945"/>
          </a:xfrm>
        </p:grpSpPr>
        <p:sp>
          <p:nvSpPr>
            <p:cNvPr id="58" name="Chevron 57"/>
            <p:cNvSpPr/>
            <p:nvPr/>
          </p:nvSpPr>
          <p:spPr>
            <a:xfrm>
              <a:off x="5098405" y="0"/>
              <a:ext cx="1887512" cy="200945"/>
            </a:xfrm>
            <a:prstGeom prst="chevron">
              <a:avLst/>
            </a:prstGeom>
            <a:solidFill>
              <a:schemeClr val="bg1"/>
            </a:solidFill>
            <a:effectLst/>
          </p:spPr>
          <p:style>
            <a:lnRef idx="0">
              <a:schemeClr val="lt1">
                <a:hueOff val="0"/>
                <a:satOff val="0"/>
                <a:lumOff val="0"/>
                <a:alphaOff val="0"/>
              </a:schemeClr>
            </a:lnRef>
            <a:fillRef idx="3">
              <a:scrgbClr r="0" g="0" b="0"/>
            </a:fillRef>
            <a:effectRef idx="3">
              <a:scrgbClr r="0" g="0" b="0"/>
            </a:effectRef>
            <a:fontRef idx="minor">
              <a:schemeClr val="lt1"/>
            </a:fontRef>
          </p:style>
        </p:sp>
        <p:sp>
          <p:nvSpPr>
            <p:cNvPr id="59" name="Chevron 10"/>
            <p:cNvSpPr/>
            <p:nvPr/>
          </p:nvSpPr>
          <p:spPr>
            <a:xfrm>
              <a:off x="5198878" y="0"/>
              <a:ext cx="1686567" cy="20094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8006" tIns="16002" rIns="16002" bIns="16002" numCol="1" spcCol="1270" anchor="ctr" anchorCtr="0">
              <a:noAutofit/>
            </a:bodyPr>
            <a:lstStyle/>
            <a:p>
              <a:pPr lvl="0" algn="ctr" defTabSz="533400">
                <a:lnSpc>
                  <a:spcPct val="90000"/>
                </a:lnSpc>
                <a:spcBef>
                  <a:spcPct val="0"/>
                </a:spcBef>
                <a:spcAft>
                  <a:spcPct val="35000"/>
                </a:spcAft>
              </a:pPr>
              <a:r>
                <a:rPr lang="en-US" sz="1200" kern="1200" dirty="0" smtClean="0">
                  <a:solidFill>
                    <a:schemeClr val="bg2">
                      <a:lumMod val="10000"/>
                    </a:schemeClr>
                  </a:solidFill>
                </a:rPr>
                <a:t>Conclusions</a:t>
              </a:r>
              <a:endParaRPr lang="en-US" sz="1200" kern="1200" dirty="0">
                <a:solidFill>
                  <a:schemeClr val="bg2">
                    <a:lumMod val="10000"/>
                  </a:schemeClr>
                </a:solidFill>
              </a:endParaRPr>
            </a:p>
          </p:txBody>
        </p:sp>
      </p:grpSp>
      <p:grpSp>
        <p:nvGrpSpPr>
          <p:cNvPr id="60" name="Group 59"/>
          <p:cNvGrpSpPr/>
          <p:nvPr/>
        </p:nvGrpSpPr>
        <p:grpSpPr>
          <a:xfrm>
            <a:off x="6837016" y="71351"/>
            <a:ext cx="2306984" cy="203287"/>
            <a:chOff x="6797166" y="0"/>
            <a:chExt cx="1887512" cy="200945"/>
          </a:xfrm>
        </p:grpSpPr>
        <p:sp>
          <p:nvSpPr>
            <p:cNvPr id="61" name="Chevron 60"/>
            <p:cNvSpPr/>
            <p:nvPr/>
          </p:nvSpPr>
          <p:spPr>
            <a:xfrm>
              <a:off x="6797166" y="0"/>
              <a:ext cx="1887512" cy="200945"/>
            </a:xfrm>
            <a:prstGeom prst="chevron">
              <a:avLst/>
            </a:prstGeom>
            <a:solidFill>
              <a:schemeClr val="bg1"/>
            </a:solidFill>
            <a:effectLst/>
          </p:spPr>
          <p:style>
            <a:lnRef idx="0">
              <a:schemeClr val="lt1">
                <a:hueOff val="0"/>
                <a:satOff val="0"/>
                <a:lumOff val="0"/>
                <a:alphaOff val="0"/>
              </a:schemeClr>
            </a:lnRef>
            <a:fillRef idx="3">
              <a:scrgbClr r="0" g="0" b="0"/>
            </a:fillRef>
            <a:effectRef idx="3">
              <a:scrgbClr r="0" g="0" b="0"/>
            </a:effectRef>
            <a:fontRef idx="minor">
              <a:schemeClr val="lt1"/>
            </a:fontRef>
          </p:style>
        </p:sp>
        <p:sp>
          <p:nvSpPr>
            <p:cNvPr id="62" name="Chevron 12"/>
            <p:cNvSpPr/>
            <p:nvPr/>
          </p:nvSpPr>
          <p:spPr>
            <a:xfrm>
              <a:off x="6897639" y="0"/>
              <a:ext cx="1686567" cy="20094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8006" tIns="16002" rIns="16002" bIns="16002" numCol="1" spcCol="1270" anchor="ctr" anchorCtr="0">
              <a:noAutofit/>
            </a:bodyPr>
            <a:lstStyle/>
            <a:p>
              <a:pPr lvl="0" algn="ctr" defTabSz="533400">
                <a:lnSpc>
                  <a:spcPct val="90000"/>
                </a:lnSpc>
                <a:spcBef>
                  <a:spcPct val="0"/>
                </a:spcBef>
                <a:spcAft>
                  <a:spcPct val="35000"/>
                </a:spcAft>
              </a:pPr>
              <a:r>
                <a:rPr lang="en-US" sz="1200" kern="1200" dirty="0" smtClean="0">
                  <a:solidFill>
                    <a:schemeClr val="bg2">
                      <a:lumMod val="10000"/>
                    </a:schemeClr>
                  </a:solidFill>
                </a:rPr>
                <a:t>Future Work</a:t>
              </a:r>
              <a:endParaRPr lang="en-US" sz="1200" kern="1200" dirty="0">
                <a:solidFill>
                  <a:schemeClr val="bg2">
                    <a:lumMod val="10000"/>
                  </a:schemeClr>
                </a:solidFill>
              </a:endParaRPr>
            </a:p>
          </p:txBody>
        </p:sp>
      </p:grpSp>
      <p:pic>
        <p:nvPicPr>
          <p:cNvPr id="3" name="Picture 2"/>
          <p:cNvPicPr>
            <a:picLocks noChangeAspect="1"/>
          </p:cNvPicPr>
          <p:nvPr/>
        </p:nvPicPr>
        <p:blipFill>
          <a:blip r:embed="rId8"/>
          <a:stretch>
            <a:fillRect/>
          </a:stretch>
        </p:blipFill>
        <p:spPr>
          <a:xfrm>
            <a:off x="2177829" y="3201589"/>
            <a:ext cx="2203672" cy="3164286"/>
          </a:xfrm>
          <a:prstGeom prst="rect">
            <a:avLst/>
          </a:prstGeom>
        </p:spPr>
      </p:pic>
      <p:sp>
        <p:nvSpPr>
          <p:cNvPr id="6" name="Rectangle 5"/>
          <p:cNvSpPr/>
          <p:nvPr/>
        </p:nvSpPr>
        <p:spPr>
          <a:xfrm>
            <a:off x="258793" y="1389529"/>
            <a:ext cx="4572000" cy="2308324"/>
          </a:xfrm>
          <a:prstGeom prst="rect">
            <a:avLst/>
          </a:prstGeom>
        </p:spPr>
        <p:txBody>
          <a:bodyPr>
            <a:spAutoFit/>
          </a:bodyPr>
          <a:lstStyle/>
          <a:p>
            <a:pPr marL="342900" indent="-342900">
              <a:lnSpc>
                <a:spcPct val="150000"/>
              </a:lnSpc>
              <a:buAutoNum type="arabicParenR"/>
            </a:pPr>
            <a:r>
              <a:rPr lang="en-US" dirty="0" smtClean="0"/>
              <a:t>Upper </a:t>
            </a:r>
            <a:r>
              <a:rPr lang="en-US" dirty="0"/>
              <a:t>East Side/Carnegie Hill: $311,109</a:t>
            </a:r>
          </a:p>
          <a:p>
            <a:pPr marL="342900" indent="-342900">
              <a:lnSpc>
                <a:spcPct val="150000"/>
              </a:lnSpc>
              <a:buAutoNum type="arabicParenR"/>
            </a:pPr>
            <a:r>
              <a:rPr lang="en-US" dirty="0" err="1" smtClean="0"/>
              <a:t>Soho</a:t>
            </a:r>
            <a:r>
              <a:rPr lang="en-US" dirty="0"/>
              <a:t>/Tribeca/Civic Center/Little Italy: $</a:t>
            </a:r>
            <a:r>
              <a:rPr lang="en-US" dirty="0" smtClean="0"/>
              <a:t>235,555</a:t>
            </a:r>
          </a:p>
          <a:p>
            <a:pPr marL="342900" indent="-342900">
              <a:lnSpc>
                <a:spcPct val="150000"/>
              </a:lnSpc>
              <a:buAutoNum type="arabicParenR"/>
            </a:pPr>
            <a:r>
              <a:rPr lang="en-US" dirty="0" smtClean="0"/>
              <a:t>Turtle </a:t>
            </a:r>
            <a:r>
              <a:rPr lang="en-US" dirty="0"/>
              <a:t>Bay/East Midtown: $196,721</a:t>
            </a:r>
          </a:p>
          <a:p>
            <a:endParaRPr lang="en-US" dirty="0"/>
          </a:p>
          <a:p>
            <a:endParaRPr lang="en-US" dirty="0"/>
          </a:p>
        </p:txBody>
      </p:sp>
      <p:pic>
        <p:nvPicPr>
          <p:cNvPr id="8" name="Picture 7" descr="6103e8efa9b345d5c2ba7a13ddc9776f.jp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453594" y="2218076"/>
            <a:ext cx="2340165" cy="4238625"/>
          </a:xfrm>
          <a:prstGeom prst="rect">
            <a:avLst/>
          </a:prstGeom>
        </p:spPr>
      </p:pic>
      <p:sp>
        <p:nvSpPr>
          <p:cNvPr id="24" name="Frame 23"/>
          <p:cNvSpPr/>
          <p:nvPr/>
        </p:nvSpPr>
        <p:spPr>
          <a:xfrm>
            <a:off x="2687484" y="5215194"/>
            <a:ext cx="790677" cy="626806"/>
          </a:xfrm>
          <a:prstGeom prst="frame">
            <a:avLst/>
          </a:prstGeom>
          <a:solidFill>
            <a:srgbClr val="FF0000"/>
          </a:solidFill>
          <a:ln w="31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5" name="Frame 24"/>
          <p:cNvSpPr/>
          <p:nvPr/>
        </p:nvSpPr>
        <p:spPr>
          <a:xfrm>
            <a:off x="3018243" y="4195919"/>
            <a:ext cx="752009" cy="598129"/>
          </a:xfrm>
          <a:prstGeom prst="frame">
            <a:avLst/>
          </a:prstGeom>
          <a:solidFill>
            <a:srgbClr val="FF0000"/>
          </a:solidFill>
          <a:ln w="31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6" name="Frame 25"/>
          <p:cNvSpPr/>
          <p:nvPr/>
        </p:nvSpPr>
        <p:spPr>
          <a:xfrm>
            <a:off x="3243649" y="3398788"/>
            <a:ext cx="526603" cy="598129"/>
          </a:xfrm>
          <a:prstGeom prst="frame">
            <a:avLst/>
          </a:prstGeom>
          <a:solidFill>
            <a:srgbClr val="FF0000"/>
          </a:solidFill>
          <a:ln w="31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280145770"/>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64772" y="555439"/>
            <a:ext cx="7772400" cy="834090"/>
          </a:xfrm>
        </p:spPr>
        <p:txBody>
          <a:bodyPr>
            <a:normAutofit/>
          </a:bodyPr>
          <a:lstStyle/>
          <a:p>
            <a:pPr algn="l"/>
            <a:r>
              <a:rPr lang="en-US" sz="2800" dirty="0" smtClean="0"/>
              <a:t>Objective</a:t>
            </a:r>
            <a:endParaRPr lang="en-US" sz="2800" dirty="0"/>
          </a:p>
        </p:txBody>
      </p:sp>
      <p:graphicFrame>
        <p:nvGraphicFramePr>
          <p:cNvPr id="4" name="Diagram 3">
            <a:extLst>
              <a:ext uri="{FF2B5EF4-FFF2-40B4-BE49-F238E27FC236}">
                <a16:creationId xmlns:a16="http://schemas.microsoft.com/office/drawing/2014/main" xmlns="" id="{F38EA502-2593-694F-B4D1-648749C20E7D}"/>
              </a:ext>
            </a:extLst>
          </p:cNvPr>
          <p:cNvGraphicFramePr/>
          <p:nvPr>
            <p:extLst>
              <p:ext uri="{D42A27DB-BD31-4B8C-83A1-F6EECF244321}">
                <p14:modId xmlns:p14="http://schemas.microsoft.com/office/powerpoint/2010/main" val="613232196"/>
              </p:ext>
            </p:extLst>
          </p:nvPr>
        </p:nvGraphicFramePr>
        <p:xfrm>
          <a:off x="258793" y="73692"/>
          <a:ext cx="8686800" cy="20094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6" name="Group 5"/>
          <p:cNvGrpSpPr/>
          <p:nvPr/>
        </p:nvGrpSpPr>
        <p:grpSpPr>
          <a:xfrm>
            <a:off x="41970" y="71351"/>
            <a:ext cx="2306984" cy="203287"/>
            <a:chOff x="2120" y="0"/>
            <a:chExt cx="1887512" cy="200945"/>
          </a:xfrm>
        </p:grpSpPr>
        <p:sp>
          <p:nvSpPr>
            <p:cNvPr id="19" name="Chevron 18"/>
            <p:cNvSpPr/>
            <p:nvPr/>
          </p:nvSpPr>
          <p:spPr>
            <a:xfrm>
              <a:off x="2120" y="0"/>
              <a:ext cx="1887512" cy="200945"/>
            </a:xfrm>
            <a:prstGeom prst="chevron">
              <a:avLst/>
            </a:prstGeom>
            <a:solidFill>
              <a:schemeClr val="bg1">
                <a:lumMod val="65000"/>
              </a:schemeClr>
            </a:solidFill>
          </p:spPr>
          <p:style>
            <a:lnRef idx="0">
              <a:schemeClr val="lt1">
                <a:hueOff val="0"/>
                <a:satOff val="0"/>
                <a:lumOff val="0"/>
                <a:alphaOff val="0"/>
              </a:schemeClr>
            </a:lnRef>
            <a:fillRef idx="3">
              <a:scrgbClr r="0" g="0" b="0"/>
            </a:fillRef>
            <a:effectRef idx="3">
              <a:schemeClr val="accent3">
                <a:hueOff val="0"/>
                <a:satOff val="0"/>
                <a:lumOff val="0"/>
                <a:alphaOff val="0"/>
              </a:schemeClr>
            </a:effectRef>
            <a:fontRef idx="minor">
              <a:schemeClr val="lt1"/>
            </a:fontRef>
          </p:style>
        </p:sp>
        <p:sp>
          <p:nvSpPr>
            <p:cNvPr id="20" name="Chevron 4"/>
            <p:cNvSpPr/>
            <p:nvPr/>
          </p:nvSpPr>
          <p:spPr>
            <a:xfrm>
              <a:off x="102593" y="0"/>
              <a:ext cx="1686567" cy="20094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8006" tIns="16002" rIns="16002" bIns="16002" numCol="1" spcCol="1270" anchor="ctr" anchorCtr="0">
              <a:noAutofit/>
            </a:bodyPr>
            <a:lstStyle/>
            <a:p>
              <a:pPr lvl="0" algn="ctr" defTabSz="533400">
                <a:lnSpc>
                  <a:spcPct val="90000"/>
                </a:lnSpc>
                <a:spcBef>
                  <a:spcPct val="0"/>
                </a:spcBef>
                <a:spcAft>
                  <a:spcPct val="35000"/>
                </a:spcAft>
              </a:pPr>
              <a:r>
                <a:rPr lang="en-US" sz="1200" kern="1200" dirty="0" smtClean="0">
                  <a:solidFill>
                    <a:schemeClr val="bg1"/>
                  </a:solidFill>
                </a:rPr>
                <a:t>Introduction</a:t>
              </a:r>
              <a:endParaRPr lang="en-US" sz="1200" kern="1200" dirty="0">
                <a:solidFill>
                  <a:schemeClr val="bg1"/>
                </a:solidFill>
              </a:endParaRPr>
            </a:p>
          </p:txBody>
        </p:sp>
      </p:grpSp>
      <p:grpSp>
        <p:nvGrpSpPr>
          <p:cNvPr id="7" name="Group 6"/>
          <p:cNvGrpSpPr/>
          <p:nvPr/>
        </p:nvGrpSpPr>
        <p:grpSpPr>
          <a:xfrm>
            <a:off x="1740732" y="71351"/>
            <a:ext cx="2306984" cy="203287"/>
            <a:chOff x="1700882" y="0"/>
            <a:chExt cx="1887512" cy="200945"/>
          </a:xfrm>
        </p:grpSpPr>
        <p:sp>
          <p:nvSpPr>
            <p:cNvPr id="17" name="Chevron 16"/>
            <p:cNvSpPr/>
            <p:nvPr/>
          </p:nvSpPr>
          <p:spPr>
            <a:xfrm>
              <a:off x="1700882" y="0"/>
              <a:ext cx="1887512" cy="200945"/>
            </a:xfrm>
            <a:prstGeom prst="chevron">
              <a:avLst/>
            </a:prstGeom>
            <a:solidFill>
              <a:schemeClr val="bg1"/>
            </a:solidFill>
            <a:effectLst/>
          </p:spPr>
          <p:style>
            <a:lnRef idx="0">
              <a:schemeClr val="lt1">
                <a:hueOff val="0"/>
                <a:satOff val="0"/>
                <a:lumOff val="0"/>
                <a:alphaOff val="0"/>
              </a:schemeClr>
            </a:lnRef>
            <a:fillRef idx="3">
              <a:scrgbClr r="0" g="0" b="0"/>
            </a:fillRef>
            <a:effectRef idx="3">
              <a:scrgbClr r="0" g="0" b="0"/>
            </a:effectRef>
            <a:fontRef idx="minor">
              <a:schemeClr val="lt1"/>
            </a:fontRef>
          </p:style>
        </p:sp>
        <p:sp>
          <p:nvSpPr>
            <p:cNvPr id="18" name="Chevron 6"/>
            <p:cNvSpPr/>
            <p:nvPr/>
          </p:nvSpPr>
          <p:spPr>
            <a:xfrm>
              <a:off x="1801355" y="0"/>
              <a:ext cx="1686567" cy="20094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8006" tIns="16002" rIns="16002" bIns="16002" numCol="1" spcCol="1270" anchor="ctr" anchorCtr="0">
              <a:noAutofit/>
            </a:bodyPr>
            <a:lstStyle/>
            <a:p>
              <a:pPr lvl="0" algn="ctr" defTabSz="533400">
                <a:lnSpc>
                  <a:spcPct val="90000"/>
                </a:lnSpc>
                <a:spcBef>
                  <a:spcPct val="0"/>
                </a:spcBef>
                <a:spcAft>
                  <a:spcPct val="35000"/>
                </a:spcAft>
              </a:pPr>
              <a:r>
                <a:rPr lang="en-US" sz="1200" kern="1200" dirty="0" smtClean="0">
                  <a:solidFill>
                    <a:schemeClr val="bg2">
                      <a:lumMod val="10000"/>
                    </a:schemeClr>
                  </a:solidFill>
                </a:rPr>
                <a:t>Methodology</a:t>
              </a:r>
              <a:endParaRPr lang="en-US" sz="1200" kern="1200" dirty="0">
                <a:solidFill>
                  <a:schemeClr val="bg2">
                    <a:lumMod val="10000"/>
                  </a:schemeClr>
                </a:solidFill>
              </a:endParaRPr>
            </a:p>
          </p:txBody>
        </p:sp>
      </p:grpSp>
      <p:grpSp>
        <p:nvGrpSpPr>
          <p:cNvPr id="8" name="Group 7"/>
          <p:cNvGrpSpPr/>
          <p:nvPr/>
        </p:nvGrpSpPr>
        <p:grpSpPr>
          <a:xfrm>
            <a:off x="3439493" y="71351"/>
            <a:ext cx="2306984" cy="203287"/>
            <a:chOff x="3399643" y="0"/>
            <a:chExt cx="1887512" cy="200945"/>
          </a:xfrm>
        </p:grpSpPr>
        <p:sp>
          <p:nvSpPr>
            <p:cNvPr id="15" name="Chevron 14"/>
            <p:cNvSpPr/>
            <p:nvPr/>
          </p:nvSpPr>
          <p:spPr>
            <a:xfrm>
              <a:off x="3399643" y="0"/>
              <a:ext cx="1887512" cy="200945"/>
            </a:xfrm>
            <a:prstGeom prst="chevron">
              <a:avLst/>
            </a:prstGeom>
            <a:solidFill>
              <a:schemeClr val="bg1"/>
            </a:solidFill>
            <a:effectLst/>
          </p:spPr>
          <p:style>
            <a:lnRef idx="0">
              <a:schemeClr val="lt1">
                <a:hueOff val="0"/>
                <a:satOff val="0"/>
                <a:lumOff val="0"/>
                <a:alphaOff val="0"/>
              </a:schemeClr>
            </a:lnRef>
            <a:fillRef idx="3">
              <a:scrgbClr r="0" g="0" b="0"/>
            </a:fillRef>
            <a:effectRef idx="3">
              <a:scrgbClr r="0" g="0" b="0"/>
            </a:effectRef>
            <a:fontRef idx="minor">
              <a:schemeClr val="lt1"/>
            </a:fontRef>
          </p:style>
        </p:sp>
        <p:sp>
          <p:nvSpPr>
            <p:cNvPr id="16" name="Chevron 8"/>
            <p:cNvSpPr/>
            <p:nvPr/>
          </p:nvSpPr>
          <p:spPr>
            <a:xfrm>
              <a:off x="3500116" y="0"/>
              <a:ext cx="1686567" cy="20094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8006" tIns="16002" rIns="16002" bIns="16002" numCol="1" spcCol="1270" anchor="ctr" anchorCtr="0">
              <a:noAutofit/>
            </a:bodyPr>
            <a:lstStyle/>
            <a:p>
              <a:pPr lvl="0" algn="ctr" defTabSz="533400">
                <a:lnSpc>
                  <a:spcPct val="90000"/>
                </a:lnSpc>
                <a:spcBef>
                  <a:spcPct val="0"/>
                </a:spcBef>
                <a:spcAft>
                  <a:spcPct val="35000"/>
                </a:spcAft>
              </a:pPr>
              <a:r>
                <a:rPr lang="en-US" sz="1200" kern="1200" dirty="0" smtClean="0">
                  <a:solidFill>
                    <a:schemeClr val="bg2">
                      <a:lumMod val="10000"/>
                    </a:schemeClr>
                  </a:solidFill>
                </a:rPr>
                <a:t>Results</a:t>
              </a:r>
              <a:endParaRPr lang="en-US" sz="1200" kern="1200" dirty="0">
                <a:solidFill>
                  <a:schemeClr val="bg2">
                    <a:lumMod val="10000"/>
                  </a:schemeClr>
                </a:solidFill>
              </a:endParaRPr>
            </a:p>
          </p:txBody>
        </p:sp>
      </p:grpSp>
      <p:grpSp>
        <p:nvGrpSpPr>
          <p:cNvPr id="9" name="Group 8"/>
          <p:cNvGrpSpPr/>
          <p:nvPr/>
        </p:nvGrpSpPr>
        <p:grpSpPr>
          <a:xfrm>
            <a:off x="5138255" y="71351"/>
            <a:ext cx="2306984" cy="203287"/>
            <a:chOff x="5098405" y="0"/>
            <a:chExt cx="1887512" cy="200945"/>
          </a:xfrm>
        </p:grpSpPr>
        <p:sp>
          <p:nvSpPr>
            <p:cNvPr id="13" name="Chevron 12"/>
            <p:cNvSpPr/>
            <p:nvPr/>
          </p:nvSpPr>
          <p:spPr>
            <a:xfrm>
              <a:off x="5098405" y="0"/>
              <a:ext cx="1887512" cy="200945"/>
            </a:xfrm>
            <a:prstGeom prst="chevron">
              <a:avLst/>
            </a:prstGeom>
            <a:solidFill>
              <a:schemeClr val="bg1"/>
            </a:solidFill>
            <a:effectLst/>
          </p:spPr>
          <p:style>
            <a:lnRef idx="0">
              <a:schemeClr val="lt1">
                <a:hueOff val="0"/>
                <a:satOff val="0"/>
                <a:lumOff val="0"/>
                <a:alphaOff val="0"/>
              </a:schemeClr>
            </a:lnRef>
            <a:fillRef idx="3">
              <a:scrgbClr r="0" g="0" b="0"/>
            </a:fillRef>
            <a:effectRef idx="3">
              <a:scrgbClr r="0" g="0" b="0"/>
            </a:effectRef>
            <a:fontRef idx="minor">
              <a:schemeClr val="lt1"/>
            </a:fontRef>
          </p:style>
        </p:sp>
        <p:sp>
          <p:nvSpPr>
            <p:cNvPr id="14" name="Chevron 10"/>
            <p:cNvSpPr/>
            <p:nvPr/>
          </p:nvSpPr>
          <p:spPr>
            <a:xfrm>
              <a:off x="5198878" y="0"/>
              <a:ext cx="1686567" cy="20094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8006" tIns="16002" rIns="16002" bIns="16002" numCol="1" spcCol="1270" anchor="ctr" anchorCtr="0">
              <a:noAutofit/>
            </a:bodyPr>
            <a:lstStyle/>
            <a:p>
              <a:pPr lvl="0" algn="ctr" defTabSz="533400">
                <a:lnSpc>
                  <a:spcPct val="90000"/>
                </a:lnSpc>
                <a:spcBef>
                  <a:spcPct val="0"/>
                </a:spcBef>
                <a:spcAft>
                  <a:spcPct val="35000"/>
                </a:spcAft>
              </a:pPr>
              <a:r>
                <a:rPr lang="en-US" sz="1200" kern="1200" dirty="0" smtClean="0">
                  <a:solidFill>
                    <a:schemeClr val="bg2">
                      <a:lumMod val="10000"/>
                    </a:schemeClr>
                  </a:solidFill>
                </a:rPr>
                <a:t>Conclusions</a:t>
              </a:r>
              <a:endParaRPr lang="en-US" sz="1200" kern="1200" dirty="0">
                <a:solidFill>
                  <a:schemeClr val="bg2">
                    <a:lumMod val="10000"/>
                  </a:schemeClr>
                </a:solidFill>
              </a:endParaRPr>
            </a:p>
          </p:txBody>
        </p:sp>
      </p:grpSp>
      <p:grpSp>
        <p:nvGrpSpPr>
          <p:cNvPr id="10" name="Group 9"/>
          <p:cNvGrpSpPr/>
          <p:nvPr/>
        </p:nvGrpSpPr>
        <p:grpSpPr>
          <a:xfrm>
            <a:off x="6837016" y="71351"/>
            <a:ext cx="2306984" cy="203287"/>
            <a:chOff x="6797166" y="0"/>
            <a:chExt cx="1887512" cy="200945"/>
          </a:xfrm>
        </p:grpSpPr>
        <p:sp>
          <p:nvSpPr>
            <p:cNvPr id="11" name="Chevron 10"/>
            <p:cNvSpPr/>
            <p:nvPr/>
          </p:nvSpPr>
          <p:spPr>
            <a:xfrm>
              <a:off x="6797166" y="0"/>
              <a:ext cx="1887512" cy="200945"/>
            </a:xfrm>
            <a:prstGeom prst="chevron">
              <a:avLst/>
            </a:prstGeom>
            <a:solidFill>
              <a:schemeClr val="bg1"/>
            </a:solidFill>
            <a:effectLst/>
          </p:spPr>
          <p:style>
            <a:lnRef idx="0">
              <a:schemeClr val="lt1">
                <a:hueOff val="0"/>
                <a:satOff val="0"/>
                <a:lumOff val="0"/>
                <a:alphaOff val="0"/>
              </a:schemeClr>
            </a:lnRef>
            <a:fillRef idx="3">
              <a:scrgbClr r="0" g="0" b="0"/>
            </a:fillRef>
            <a:effectRef idx="3">
              <a:scrgbClr r="0" g="0" b="0"/>
            </a:effectRef>
            <a:fontRef idx="minor">
              <a:schemeClr val="lt1"/>
            </a:fontRef>
          </p:style>
        </p:sp>
        <p:sp>
          <p:nvSpPr>
            <p:cNvPr id="12" name="Chevron 12"/>
            <p:cNvSpPr/>
            <p:nvPr/>
          </p:nvSpPr>
          <p:spPr>
            <a:xfrm>
              <a:off x="6897639" y="0"/>
              <a:ext cx="1686567" cy="20094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8006" tIns="16002" rIns="16002" bIns="16002" numCol="1" spcCol="1270" anchor="ctr" anchorCtr="0">
              <a:noAutofit/>
            </a:bodyPr>
            <a:lstStyle/>
            <a:p>
              <a:pPr lvl="0" algn="ctr" defTabSz="533400">
                <a:lnSpc>
                  <a:spcPct val="90000"/>
                </a:lnSpc>
                <a:spcBef>
                  <a:spcPct val="0"/>
                </a:spcBef>
                <a:spcAft>
                  <a:spcPct val="35000"/>
                </a:spcAft>
              </a:pPr>
              <a:r>
                <a:rPr lang="en-US" sz="1200" kern="1200" dirty="0" smtClean="0">
                  <a:solidFill>
                    <a:schemeClr val="bg2">
                      <a:lumMod val="10000"/>
                    </a:schemeClr>
                  </a:solidFill>
                </a:rPr>
                <a:t>Future Work</a:t>
              </a:r>
              <a:endParaRPr lang="en-US" sz="1200" kern="1200" dirty="0">
                <a:solidFill>
                  <a:schemeClr val="bg2">
                    <a:lumMod val="10000"/>
                  </a:schemeClr>
                </a:solidFill>
              </a:endParaRPr>
            </a:p>
          </p:txBody>
        </p:sp>
      </p:grpSp>
      <p:sp>
        <p:nvSpPr>
          <p:cNvPr id="21" name="TextBox 20"/>
          <p:cNvSpPr txBox="1"/>
          <p:nvPr/>
        </p:nvSpPr>
        <p:spPr>
          <a:xfrm>
            <a:off x="164772" y="1845913"/>
            <a:ext cx="8979228" cy="2600712"/>
          </a:xfrm>
          <a:prstGeom prst="rect">
            <a:avLst/>
          </a:prstGeom>
          <a:noFill/>
        </p:spPr>
        <p:txBody>
          <a:bodyPr wrap="square" rtlCol="0">
            <a:spAutoFit/>
          </a:bodyPr>
          <a:lstStyle/>
          <a:p>
            <a:r>
              <a:rPr lang="en-US" sz="2200" dirty="0" smtClean="0"/>
              <a:t>Where should WTWY  place their street teams for maximum marketing payoff on weekdays?</a:t>
            </a:r>
          </a:p>
          <a:p>
            <a:pPr marL="342900" indent="-342900">
              <a:lnSpc>
                <a:spcPct val="150000"/>
              </a:lnSpc>
              <a:buFont typeface="Arial"/>
              <a:buChar char="•"/>
            </a:pPr>
            <a:r>
              <a:rPr lang="en-US" sz="2200" dirty="0" smtClean="0"/>
              <a:t>Which subway stations have the most traffic?</a:t>
            </a:r>
          </a:p>
          <a:p>
            <a:pPr marL="800100" lvl="1" indent="-342900">
              <a:lnSpc>
                <a:spcPct val="150000"/>
              </a:lnSpc>
              <a:buFont typeface="Arial"/>
              <a:buChar char="•"/>
            </a:pPr>
            <a:r>
              <a:rPr lang="en-US" sz="2200" dirty="0" smtClean="0"/>
              <a:t>When should the teams be there?</a:t>
            </a:r>
          </a:p>
          <a:p>
            <a:pPr marL="342900" indent="-342900">
              <a:lnSpc>
                <a:spcPct val="150000"/>
              </a:lnSpc>
              <a:buFont typeface="Arial"/>
              <a:buChar char="•"/>
            </a:pPr>
            <a:r>
              <a:rPr lang="en-US" sz="2200" dirty="0" smtClean="0"/>
              <a:t>Where can teams find the most affluent people?</a:t>
            </a:r>
            <a:endParaRPr lang="en-US" sz="2200" dirty="0"/>
          </a:p>
          <a:p>
            <a:endParaRPr lang="en-US" sz="2000" dirty="0"/>
          </a:p>
        </p:txBody>
      </p:sp>
      <p:pic>
        <p:nvPicPr>
          <p:cNvPr id="3" name="Picture 2"/>
          <p:cNvPicPr>
            <a:picLocks noChangeAspect="1"/>
          </p:cNvPicPr>
          <p:nvPr/>
        </p:nvPicPr>
        <p:blipFill>
          <a:blip r:embed="rId8"/>
          <a:stretch>
            <a:fillRect/>
          </a:stretch>
        </p:blipFill>
        <p:spPr>
          <a:xfrm>
            <a:off x="164772" y="4734780"/>
            <a:ext cx="2570099" cy="1927574"/>
          </a:xfrm>
          <a:prstGeom prst="rect">
            <a:avLst/>
          </a:prstGeom>
        </p:spPr>
      </p:pic>
      <p:pic>
        <p:nvPicPr>
          <p:cNvPr id="22" name="Picture 21"/>
          <p:cNvPicPr>
            <a:picLocks noChangeAspect="1"/>
          </p:cNvPicPr>
          <p:nvPr/>
        </p:nvPicPr>
        <p:blipFill>
          <a:blip r:embed="rId9"/>
          <a:stretch>
            <a:fillRect/>
          </a:stretch>
        </p:blipFill>
        <p:spPr>
          <a:xfrm>
            <a:off x="2975908" y="4734780"/>
            <a:ext cx="2663235" cy="1997426"/>
          </a:xfrm>
          <a:prstGeom prst="rect">
            <a:avLst/>
          </a:prstGeom>
        </p:spPr>
      </p:pic>
      <p:pic>
        <p:nvPicPr>
          <p:cNvPr id="23" name="Picture 22"/>
          <p:cNvPicPr>
            <a:picLocks noChangeAspect="1"/>
          </p:cNvPicPr>
          <p:nvPr/>
        </p:nvPicPr>
        <p:blipFill>
          <a:blip r:embed="rId10"/>
          <a:stretch>
            <a:fillRect/>
          </a:stretch>
        </p:blipFill>
        <p:spPr>
          <a:xfrm>
            <a:off x="5861385" y="4855779"/>
            <a:ext cx="3159815" cy="1806575"/>
          </a:xfrm>
          <a:prstGeom prst="rect">
            <a:avLst/>
          </a:prstGeom>
        </p:spPr>
      </p:pic>
    </p:spTree>
    <p:extLst>
      <p:ext uri="{BB962C8B-B14F-4D97-AF65-F5344CB8AC3E}">
        <p14:creationId xmlns:p14="http://schemas.microsoft.com/office/powerpoint/2010/main" val="2984692070"/>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64772" y="555439"/>
            <a:ext cx="7772400" cy="834090"/>
          </a:xfrm>
        </p:spPr>
        <p:txBody>
          <a:bodyPr>
            <a:normAutofit/>
          </a:bodyPr>
          <a:lstStyle/>
          <a:p>
            <a:pPr algn="l"/>
            <a:r>
              <a:rPr lang="en-US" sz="2800" dirty="0" smtClean="0"/>
              <a:t>Methodology</a:t>
            </a:r>
            <a:endParaRPr lang="en-US" sz="2800" dirty="0"/>
          </a:p>
        </p:txBody>
      </p:sp>
      <p:graphicFrame>
        <p:nvGraphicFramePr>
          <p:cNvPr id="4" name="Diagram 3">
            <a:extLst>
              <a:ext uri="{FF2B5EF4-FFF2-40B4-BE49-F238E27FC236}">
                <a16:creationId xmlns:a16="http://schemas.microsoft.com/office/drawing/2014/main" xmlns="" id="{F38EA502-2593-694F-B4D1-648749C20E7D}"/>
              </a:ext>
            </a:extLst>
          </p:cNvPr>
          <p:cNvGraphicFramePr/>
          <p:nvPr>
            <p:extLst>
              <p:ext uri="{D42A27DB-BD31-4B8C-83A1-F6EECF244321}">
                <p14:modId xmlns:p14="http://schemas.microsoft.com/office/powerpoint/2010/main" val="3889399594"/>
              </p:ext>
            </p:extLst>
          </p:nvPr>
        </p:nvGraphicFramePr>
        <p:xfrm>
          <a:off x="258793" y="73692"/>
          <a:ext cx="8686800" cy="20094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Picture 2"/>
          <p:cNvPicPr>
            <a:picLocks noChangeAspect="1"/>
          </p:cNvPicPr>
          <p:nvPr/>
        </p:nvPicPr>
        <p:blipFill>
          <a:blip r:embed="rId8"/>
          <a:stretch>
            <a:fillRect/>
          </a:stretch>
        </p:blipFill>
        <p:spPr>
          <a:xfrm>
            <a:off x="736111" y="4401359"/>
            <a:ext cx="3077234" cy="1917853"/>
          </a:xfrm>
          <a:prstGeom prst="rect">
            <a:avLst/>
          </a:prstGeom>
        </p:spPr>
      </p:pic>
      <p:pic>
        <p:nvPicPr>
          <p:cNvPr id="5" name="Picture 4"/>
          <p:cNvPicPr>
            <a:picLocks noChangeAspect="1"/>
          </p:cNvPicPr>
          <p:nvPr/>
        </p:nvPicPr>
        <p:blipFill>
          <a:blip r:embed="rId9"/>
          <a:stretch>
            <a:fillRect/>
          </a:stretch>
        </p:blipFill>
        <p:spPr>
          <a:xfrm>
            <a:off x="4047716" y="4781265"/>
            <a:ext cx="4347857" cy="1041970"/>
          </a:xfrm>
          <a:prstGeom prst="rect">
            <a:avLst/>
          </a:prstGeom>
        </p:spPr>
      </p:pic>
      <p:grpSp>
        <p:nvGrpSpPr>
          <p:cNvPr id="26" name="Group 25"/>
          <p:cNvGrpSpPr/>
          <p:nvPr/>
        </p:nvGrpSpPr>
        <p:grpSpPr>
          <a:xfrm>
            <a:off x="41970" y="71351"/>
            <a:ext cx="2306984" cy="203287"/>
            <a:chOff x="2120" y="0"/>
            <a:chExt cx="1887512" cy="200945"/>
          </a:xfrm>
        </p:grpSpPr>
        <p:sp>
          <p:nvSpPr>
            <p:cNvPr id="27" name="Chevron 26"/>
            <p:cNvSpPr/>
            <p:nvPr/>
          </p:nvSpPr>
          <p:spPr>
            <a:xfrm>
              <a:off x="2120" y="0"/>
              <a:ext cx="1887512" cy="200945"/>
            </a:xfrm>
            <a:prstGeom prst="chevron">
              <a:avLst/>
            </a:prstGeom>
            <a:solidFill>
              <a:schemeClr val="bg1"/>
            </a:solidFill>
            <a:ln>
              <a:solidFill>
                <a:schemeClr val="bg1"/>
              </a:solidFill>
            </a:ln>
          </p:spPr>
          <p:style>
            <a:lnRef idx="0">
              <a:schemeClr val="lt1">
                <a:hueOff val="0"/>
                <a:satOff val="0"/>
                <a:lumOff val="0"/>
                <a:alphaOff val="0"/>
              </a:schemeClr>
            </a:lnRef>
            <a:fillRef idx="3">
              <a:scrgbClr r="0" g="0" b="0"/>
            </a:fillRef>
            <a:effectRef idx="3">
              <a:schemeClr val="accent3">
                <a:hueOff val="0"/>
                <a:satOff val="0"/>
                <a:lumOff val="0"/>
                <a:alphaOff val="0"/>
              </a:schemeClr>
            </a:effectRef>
            <a:fontRef idx="minor">
              <a:schemeClr val="lt1"/>
            </a:fontRef>
          </p:style>
        </p:sp>
        <p:sp>
          <p:nvSpPr>
            <p:cNvPr id="28" name="Chevron 4"/>
            <p:cNvSpPr/>
            <p:nvPr/>
          </p:nvSpPr>
          <p:spPr>
            <a:xfrm>
              <a:off x="102593" y="0"/>
              <a:ext cx="1686567" cy="20094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8006" tIns="16002" rIns="16002" bIns="16002" numCol="1" spcCol="1270" anchor="ctr" anchorCtr="0">
              <a:noAutofit/>
            </a:bodyPr>
            <a:lstStyle/>
            <a:p>
              <a:pPr lvl="0" algn="ctr" defTabSz="533400">
                <a:lnSpc>
                  <a:spcPct val="90000"/>
                </a:lnSpc>
                <a:spcBef>
                  <a:spcPct val="0"/>
                </a:spcBef>
                <a:spcAft>
                  <a:spcPct val="35000"/>
                </a:spcAft>
              </a:pPr>
              <a:r>
                <a:rPr lang="en-US" sz="1200" kern="1200" dirty="0" smtClean="0">
                  <a:solidFill>
                    <a:srgbClr val="1E1C11"/>
                  </a:solidFill>
                </a:rPr>
                <a:t>Introduction</a:t>
              </a:r>
              <a:endParaRPr lang="en-US" sz="1200" kern="1200" dirty="0">
                <a:solidFill>
                  <a:srgbClr val="1E1C11"/>
                </a:solidFill>
              </a:endParaRPr>
            </a:p>
          </p:txBody>
        </p:sp>
      </p:grpSp>
      <p:grpSp>
        <p:nvGrpSpPr>
          <p:cNvPr id="29" name="Group 28"/>
          <p:cNvGrpSpPr/>
          <p:nvPr/>
        </p:nvGrpSpPr>
        <p:grpSpPr>
          <a:xfrm>
            <a:off x="1740732" y="71351"/>
            <a:ext cx="2306984" cy="203287"/>
            <a:chOff x="1700882" y="0"/>
            <a:chExt cx="1887512" cy="200945"/>
          </a:xfrm>
        </p:grpSpPr>
        <p:sp>
          <p:nvSpPr>
            <p:cNvPr id="30" name="Chevron 29"/>
            <p:cNvSpPr/>
            <p:nvPr/>
          </p:nvSpPr>
          <p:spPr>
            <a:xfrm>
              <a:off x="1700882" y="0"/>
              <a:ext cx="1887512" cy="200945"/>
            </a:xfrm>
            <a:prstGeom prst="chevron">
              <a:avLst/>
            </a:prstGeom>
            <a:solidFill>
              <a:schemeClr val="bg1">
                <a:lumMod val="75000"/>
              </a:schemeClr>
            </a:solidFill>
            <a:ln>
              <a:solidFill>
                <a:schemeClr val="bg1">
                  <a:lumMod val="75000"/>
                </a:schemeClr>
              </a:solidFill>
            </a:ln>
            <a:effectLst/>
          </p:spPr>
          <p:style>
            <a:lnRef idx="0">
              <a:schemeClr val="lt1">
                <a:hueOff val="0"/>
                <a:satOff val="0"/>
                <a:lumOff val="0"/>
                <a:alphaOff val="0"/>
              </a:schemeClr>
            </a:lnRef>
            <a:fillRef idx="3">
              <a:scrgbClr r="0" g="0" b="0"/>
            </a:fillRef>
            <a:effectRef idx="3">
              <a:scrgbClr r="0" g="0" b="0"/>
            </a:effectRef>
            <a:fontRef idx="minor">
              <a:schemeClr val="lt1"/>
            </a:fontRef>
          </p:style>
        </p:sp>
        <p:sp>
          <p:nvSpPr>
            <p:cNvPr id="31" name="Chevron 6"/>
            <p:cNvSpPr/>
            <p:nvPr/>
          </p:nvSpPr>
          <p:spPr>
            <a:xfrm>
              <a:off x="1801355" y="0"/>
              <a:ext cx="1686567" cy="20094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8006" tIns="16002" rIns="16002" bIns="16002" numCol="1" spcCol="1270" anchor="ctr" anchorCtr="0">
              <a:noAutofit/>
            </a:bodyPr>
            <a:lstStyle/>
            <a:p>
              <a:pPr lvl="0" algn="ctr" defTabSz="533400">
                <a:lnSpc>
                  <a:spcPct val="90000"/>
                </a:lnSpc>
                <a:spcBef>
                  <a:spcPct val="0"/>
                </a:spcBef>
                <a:spcAft>
                  <a:spcPct val="35000"/>
                </a:spcAft>
              </a:pPr>
              <a:r>
                <a:rPr lang="en-US" sz="1200" kern="1200" dirty="0" smtClean="0">
                  <a:solidFill>
                    <a:schemeClr val="bg1"/>
                  </a:solidFill>
                </a:rPr>
                <a:t>Methodology</a:t>
              </a:r>
              <a:endParaRPr lang="en-US" sz="1200" kern="1200" dirty="0">
                <a:solidFill>
                  <a:schemeClr val="bg1"/>
                </a:solidFill>
              </a:endParaRPr>
            </a:p>
          </p:txBody>
        </p:sp>
      </p:grpSp>
      <p:grpSp>
        <p:nvGrpSpPr>
          <p:cNvPr id="32" name="Group 31"/>
          <p:cNvGrpSpPr/>
          <p:nvPr/>
        </p:nvGrpSpPr>
        <p:grpSpPr>
          <a:xfrm>
            <a:off x="3439493" y="71351"/>
            <a:ext cx="2306984" cy="203287"/>
            <a:chOff x="3399643" y="0"/>
            <a:chExt cx="1887512" cy="200945"/>
          </a:xfrm>
        </p:grpSpPr>
        <p:sp>
          <p:nvSpPr>
            <p:cNvPr id="33" name="Chevron 32"/>
            <p:cNvSpPr/>
            <p:nvPr/>
          </p:nvSpPr>
          <p:spPr>
            <a:xfrm>
              <a:off x="3399643" y="0"/>
              <a:ext cx="1887512" cy="200945"/>
            </a:xfrm>
            <a:prstGeom prst="chevron">
              <a:avLst/>
            </a:prstGeom>
            <a:solidFill>
              <a:schemeClr val="bg1"/>
            </a:solidFill>
            <a:effectLst/>
          </p:spPr>
          <p:style>
            <a:lnRef idx="0">
              <a:schemeClr val="lt1">
                <a:hueOff val="0"/>
                <a:satOff val="0"/>
                <a:lumOff val="0"/>
                <a:alphaOff val="0"/>
              </a:schemeClr>
            </a:lnRef>
            <a:fillRef idx="3">
              <a:scrgbClr r="0" g="0" b="0"/>
            </a:fillRef>
            <a:effectRef idx="3">
              <a:scrgbClr r="0" g="0" b="0"/>
            </a:effectRef>
            <a:fontRef idx="minor">
              <a:schemeClr val="lt1"/>
            </a:fontRef>
          </p:style>
        </p:sp>
        <p:sp>
          <p:nvSpPr>
            <p:cNvPr id="34" name="Chevron 8"/>
            <p:cNvSpPr/>
            <p:nvPr/>
          </p:nvSpPr>
          <p:spPr>
            <a:xfrm>
              <a:off x="3500116" y="0"/>
              <a:ext cx="1686567" cy="20094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8006" tIns="16002" rIns="16002" bIns="16002" numCol="1" spcCol="1270" anchor="ctr" anchorCtr="0">
              <a:noAutofit/>
            </a:bodyPr>
            <a:lstStyle/>
            <a:p>
              <a:pPr lvl="0" algn="ctr" defTabSz="533400">
                <a:lnSpc>
                  <a:spcPct val="90000"/>
                </a:lnSpc>
                <a:spcBef>
                  <a:spcPct val="0"/>
                </a:spcBef>
                <a:spcAft>
                  <a:spcPct val="35000"/>
                </a:spcAft>
              </a:pPr>
              <a:r>
                <a:rPr lang="en-US" sz="1200" kern="1200" dirty="0" smtClean="0">
                  <a:solidFill>
                    <a:schemeClr val="bg2">
                      <a:lumMod val="10000"/>
                    </a:schemeClr>
                  </a:solidFill>
                </a:rPr>
                <a:t>Results</a:t>
              </a:r>
              <a:endParaRPr lang="en-US" sz="1200" kern="1200" dirty="0">
                <a:solidFill>
                  <a:schemeClr val="bg2">
                    <a:lumMod val="10000"/>
                  </a:schemeClr>
                </a:solidFill>
              </a:endParaRPr>
            </a:p>
          </p:txBody>
        </p:sp>
      </p:grpSp>
      <p:grpSp>
        <p:nvGrpSpPr>
          <p:cNvPr id="35" name="Group 34"/>
          <p:cNvGrpSpPr/>
          <p:nvPr/>
        </p:nvGrpSpPr>
        <p:grpSpPr>
          <a:xfrm>
            <a:off x="5138255" y="71351"/>
            <a:ext cx="2306984" cy="203287"/>
            <a:chOff x="5098405" y="0"/>
            <a:chExt cx="1887512" cy="200945"/>
          </a:xfrm>
        </p:grpSpPr>
        <p:sp>
          <p:nvSpPr>
            <p:cNvPr id="36" name="Chevron 35"/>
            <p:cNvSpPr/>
            <p:nvPr/>
          </p:nvSpPr>
          <p:spPr>
            <a:xfrm>
              <a:off x="5098405" y="0"/>
              <a:ext cx="1887512" cy="200945"/>
            </a:xfrm>
            <a:prstGeom prst="chevron">
              <a:avLst/>
            </a:prstGeom>
            <a:solidFill>
              <a:schemeClr val="bg1"/>
            </a:solidFill>
            <a:effectLst/>
          </p:spPr>
          <p:style>
            <a:lnRef idx="0">
              <a:schemeClr val="lt1">
                <a:hueOff val="0"/>
                <a:satOff val="0"/>
                <a:lumOff val="0"/>
                <a:alphaOff val="0"/>
              </a:schemeClr>
            </a:lnRef>
            <a:fillRef idx="3">
              <a:scrgbClr r="0" g="0" b="0"/>
            </a:fillRef>
            <a:effectRef idx="3">
              <a:scrgbClr r="0" g="0" b="0"/>
            </a:effectRef>
            <a:fontRef idx="minor">
              <a:schemeClr val="lt1"/>
            </a:fontRef>
          </p:style>
        </p:sp>
        <p:sp>
          <p:nvSpPr>
            <p:cNvPr id="37" name="Chevron 10"/>
            <p:cNvSpPr/>
            <p:nvPr/>
          </p:nvSpPr>
          <p:spPr>
            <a:xfrm>
              <a:off x="5198878" y="0"/>
              <a:ext cx="1686567" cy="20094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8006" tIns="16002" rIns="16002" bIns="16002" numCol="1" spcCol="1270" anchor="ctr" anchorCtr="0">
              <a:noAutofit/>
            </a:bodyPr>
            <a:lstStyle/>
            <a:p>
              <a:pPr lvl="0" algn="ctr" defTabSz="533400">
                <a:lnSpc>
                  <a:spcPct val="90000"/>
                </a:lnSpc>
                <a:spcBef>
                  <a:spcPct val="0"/>
                </a:spcBef>
                <a:spcAft>
                  <a:spcPct val="35000"/>
                </a:spcAft>
              </a:pPr>
              <a:r>
                <a:rPr lang="en-US" sz="1200" kern="1200" dirty="0" smtClean="0">
                  <a:solidFill>
                    <a:schemeClr val="bg2">
                      <a:lumMod val="10000"/>
                    </a:schemeClr>
                  </a:solidFill>
                </a:rPr>
                <a:t>Conclusions</a:t>
              </a:r>
              <a:endParaRPr lang="en-US" sz="1200" kern="1200" dirty="0">
                <a:solidFill>
                  <a:schemeClr val="bg2">
                    <a:lumMod val="10000"/>
                  </a:schemeClr>
                </a:solidFill>
              </a:endParaRPr>
            </a:p>
          </p:txBody>
        </p:sp>
      </p:grpSp>
      <p:grpSp>
        <p:nvGrpSpPr>
          <p:cNvPr id="38" name="Group 37"/>
          <p:cNvGrpSpPr/>
          <p:nvPr/>
        </p:nvGrpSpPr>
        <p:grpSpPr>
          <a:xfrm>
            <a:off x="6837016" y="71351"/>
            <a:ext cx="2306984" cy="203287"/>
            <a:chOff x="6797166" y="0"/>
            <a:chExt cx="1887512" cy="200945"/>
          </a:xfrm>
        </p:grpSpPr>
        <p:sp>
          <p:nvSpPr>
            <p:cNvPr id="39" name="Chevron 38"/>
            <p:cNvSpPr/>
            <p:nvPr/>
          </p:nvSpPr>
          <p:spPr>
            <a:xfrm>
              <a:off x="6797166" y="0"/>
              <a:ext cx="1887512" cy="200945"/>
            </a:xfrm>
            <a:prstGeom prst="chevron">
              <a:avLst/>
            </a:prstGeom>
            <a:solidFill>
              <a:schemeClr val="bg1"/>
            </a:solidFill>
            <a:effectLst/>
          </p:spPr>
          <p:style>
            <a:lnRef idx="0">
              <a:schemeClr val="lt1">
                <a:hueOff val="0"/>
                <a:satOff val="0"/>
                <a:lumOff val="0"/>
                <a:alphaOff val="0"/>
              </a:schemeClr>
            </a:lnRef>
            <a:fillRef idx="3">
              <a:scrgbClr r="0" g="0" b="0"/>
            </a:fillRef>
            <a:effectRef idx="3">
              <a:scrgbClr r="0" g="0" b="0"/>
            </a:effectRef>
            <a:fontRef idx="minor">
              <a:schemeClr val="lt1"/>
            </a:fontRef>
          </p:style>
        </p:sp>
        <p:sp>
          <p:nvSpPr>
            <p:cNvPr id="40" name="Chevron 12"/>
            <p:cNvSpPr/>
            <p:nvPr/>
          </p:nvSpPr>
          <p:spPr>
            <a:xfrm>
              <a:off x="6897639" y="0"/>
              <a:ext cx="1686567" cy="20094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8006" tIns="16002" rIns="16002" bIns="16002" numCol="1" spcCol="1270" anchor="ctr" anchorCtr="0">
              <a:noAutofit/>
            </a:bodyPr>
            <a:lstStyle/>
            <a:p>
              <a:pPr lvl="0" algn="ctr" defTabSz="533400">
                <a:lnSpc>
                  <a:spcPct val="90000"/>
                </a:lnSpc>
                <a:spcBef>
                  <a:spcPct val="0"/>
                </a:spcBef>
                <a:spcAft>
                  <a:spcPct val="35000"/>
                </a:spcAft>
              </a:pPr>
              <a:r>
                <a:rPr lang="en-US" sz="1200" kern="1200" dirty="0" smtClean="0">
                  <a:solidFill>
                    <a:schemeClr val="bg2">
                      <a:lumMod val="10000"/>
                    </a:schemeClr>
                  </a:solidFill>
                </a:rPr>
                <a:t>Future Work</a:t>
              </a:r>
              <a:endParaRPr lang="en-US" sz="1200" kern="1200" dirty="0">
                <a:solidFill>
                  <a:schemeClr val="bg2">
                    <a:lumMod val="10000"/>
                  </a:schemeClr>
                </a:solidFill>
              </a:endParaRPr>
            </a:p>
          </p:txBody>
        </p:sp>
      </p:grpSp>
      <p:graphicFrame>
        <p:nvGraphicFramePr>
          <p:cNvPr id="7" name="Diagram 6"/>
          <p:cNvGraphicFramePr/>
          <p:nvPr>
            <p:extLst>
              <p:ext uri="{D42A27DB-BD31-4B8C-83A1-F6EECF244321}">
                <p14:modId xmlns:p14="http://schemas.microsoft.com/office/powerpoint/2010/main" val="2599443518"/>
              </p:ext>
            </p:extLst>
          </p:nvPr>
        </p:nvGraphicFramePr>
        <p:xfrm>
          <a:off x="392544" y="-27900"/>
          <a:ext cx="8312729" cy="6019992"/>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spTree>
    <p:extLst>
      <p:ext uri="{BB962C8B-B14F-4D97-AF65-F5344CB8AC3E}">
        <p14:creationId xmlns:p14="http://schemas.microsoft.com/office/powerpoint/2010/main" val="1530098022"/>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64772" y="555439"/>
            <a:ext cx="7772400" cy="834090"/>
          </a:xfrm>
        </p:spPr>
        <p:txBody>
          <a:bodyPr>
            <a:normAutofit/>
          </a:bodyPr>
          <a:lstStyle/>
          <a:p>
            <a:pPr algn="l"/>
            <a:r>
              <a:rPr lang="en-US" sz="2800" dirty="0" smtClean="0"/>
              <a:t>Methodology</a:t>
            </a:r>
            <a:endParaRPr lang="en-US" sz="2800" dirty="0"/>
          </a:p>
        </p:txBody>
      </p:sp>
      <p:graphicFrame>
        <p:nvGraphicFramePr>
          <p:cNvPr id="4" name="Diagram 3">
            <a:extLst>
              <a:ext uri="{FF2B5EF4-FFF2-40B4-BE49-F238E27FC236}">
                <a16:creationId xmlns:a16="http://schemas.microsoft.com/office/drawing/2014/main" xmlns="" id="{F38EA502-2593-694F-B4D1-648749C20E7D}"/>
              </a:ext>
            </a:extLst>
          </p:cNvPr>
          <p:cNvGraphicFramePr/>
          <p:nvPr>
            <p:extLst>
              <p:ext uri="{D42A27DB-BD31-4B8C-83A1-F6EECF244321}">
                <p14:modId xmlns:p14="http://schemas.microsoft.com/office/powerpoint/2010/main" val="3205748816"/>
              </p:ext>
            </p:extLst>
          </p:nvPr>
        </p:nvGraphicFramePr>
        <p:xfrm>
          <a:off x="258793" y="73692"/>
          <a:ext cx="8686800" cy="20094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48" name="Group 47"/>
          <p:cNvGrpSpPr/>
          <p:nvPr/>
        </p:nvGrpSpPr>
        <p:grpSpPr>
          <a:xfrm>
            <a:off x="41970" y="71351"/>
            <a:ext cx="2306984" cy="203287"/>
            <a:chOff x="2120" y="0"/>
            <a:chExt cx="1887512" cy="200945"/>
          </a:xfrm>
        </p:grpSpPr>
        <p:sp>
          <p:nvSpPr>
            <p:cNvPr id="49" name="Chevron 48"/>
            <p:cNvSpPr/>
            <p:nvPr/>
          </p:nvSpPr>
          <p:spPr>
            <a:xfrm>
              <a:off x="2120" y="0"/>
              <a:ext cx="1887512" cy="200945"/>
            </a:xfrm>
            <a:prstGeom prst="chevron">
              <a:avLst/>
            </a:prstGeom>
            <a:solidFill>
              <a:schemeClr val="bg1"/>
            </a:solidFill>
            <a:ln>
              <a:solidFill>
                <a:schemeClr val="bg1"/>
              </a:solidFill>
            </a:ln>
          </p:spPr>
          <p:style>
            <a:lnRef idx="0">
              <a:schemeClr val="lt1">
                <a:hueOff val="0"/>
                <a:satOff val="0"/>
                <a:lumOff val="0"/>
                <a:alphaOff val="0"/>
              </a:schemeClr>
            </a:lnRef>
            <a:fillRef idx="3">
              <a:scrgbClr r="0" g="0" b="0"/>
            </a:fillRef>
            <a:effectRef idx="3">
              <a:schemeClr val="accent3">
                <a:hueOff val="0"/>
                <a:satOff val="0"/>
                <a:lumOff val="0"/>
                <a:alphaOff val="0"/>
              </a:schemeClr>
            </a:effectRef>
            <a:fontRef idx="minor">
              <a:schemeClr val="lt1"/>
            </a:fontRef>
          </p:style>
        </p:sp>
        <p:sp>
          <p:nvSpPr>
            <p:cNvPr id="50" name="Chevron 4"/>
            <p:cNvSpPr/>
            <p:nvPr/>
          </p:nvSpPr>
          <p:spPr>
            <a:xfrm>
              <a:off x="102593" y="0"/>
              <a:ext cx="1686567" cy="20094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8006" tIns="16002" rIns="16002" bIns="16002" numCol="1" spcCol="1270" anchor="ctr" anchorCtr="0">
              <a:noAutofit/>
            </a:bodyPr>
            <a:lstStyle/>
            <a:p>
              <a:pPr lvl="0" algn="ctr" defTabSz="533400">
                <a:lnSpc>
                  <a:spcPct val="90000"/>
                </a:lnSpc>
                <a:spcBef>
                  <a:spcPct val="0"/>
                </a:spcBef>
                <a:spcAft>
                  <a:spcPct val="35000"/>
                </a:spcAft>
              </a:pPr>
              <a:r>
                <a:rPr lang="en-US" sz="1200" kern="1200" dirty="0" smtClean="0">
                  <a:solidFill>
                    <a:srgbClr val="1E1C11"/>
                  </a:solidFill>
                </a:rPr>
                <a:t>Introduction</a:t>
              </a:r>
              <a:endParaRPr lang="en-US" sz="1200" kern="1200" dirty="0">
                <a:solidFill>
                  <a:srgbClr val="1E1C11"/>
                </a:solidFill>
              </a:endParaRPr>
            </a:p>
          </p:txBody>
        </p:sp>
      </p:grpSp>
      <p:grpSp>
        <p:nvGrpSpPr>
          <p:cNvPr id="51" name="Group 50"/>
          <p:cNvGrpSpPr/>
          <p:nvPr/>
        </p:nvGrpSpPr>
        <p:grpSpPr>
          <a:xfrm>
            <a:off x="1740732" y="71351"/>
            <a:ext cx="2306984" cy="203287"/>
            <a:chOff x="1700882" y="0"/>
            <a:chExt cx="1887512" cy="200945"/>
          </a:xfrm>
        </p:grpSpPr>
        <p:sp>
          <p:nvSpPr>
            <p:cNvPr id="52" name="Chevron 51"/>
            <p:cNvSpPr/>
            <p:nvPr/>
          </p:nvSpPr>
          <p:spPr>
            <a:xfrm>
              <a:off x="1700882" y="0"/>
              <a:ext cx="1887512" cy="200945"/>
            </a:xfrm>
            <a:prstGeom prst="chevron">
              <a:avLst/>
            </a:prstGeom>
            <a:solidFill>
              <a:schemeClr val="bg1">
                <a:lumMod val="75000"/>
              </a:schemeClr>
            </a:solidFill>
            <a:ln>
              <a:solidFill>
                <a:schemeClr val="bg1">
                  <a:lumMod val="75000"/>
                </a:schemeClr>
              </a:solidFill>
            </a:ln>
            <a:effectLst/>
          </p:spPr>
          <p:style>
            <a:lnRef idx="0">
              <a:schemeClr val="lt1">
                <a:hueOff val="0"/>
                <a:satOff val="0"/>
                <a:lumOff val="0"/>
                <a:alphaOff val="0"/>
              </a:schemeClr>
            </a:lnRef>
            <a:fillRef idx="3">
              <a:scrgbClr r="0" g="0" b="0"/>
            </a:fillRef>
            <a:effectRef idx="3">
              <a:scrgbClr r="0" g="0" b="0"/>
            </a:effectRef>
            <a:fontRef idx="minor">
              <a:schemeClr val="lt1"/>
            </a:fontRef>
          </p:style>
        </p:sp>
        <p:sp>
          <p:nvSpPr>
            <p:cNvPr id="53" name="Chevron 6"/>
            <p:cNvSpPr/>
            <p:nvPr/>
          </p:nvSpPr>
          <p:spPr>
            <a:xfrm>
              <a:off x="1801355" y="0"/>
              <a:ext cx="1686567" cy="20094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8006" tIns="16002" rIns="16002" bIns="16002" numCol="1" spcCol="1270" anchor="ctr" anchorCtr="0">
              <a:noAutofit/>
            </a:bodyPr>
            <a:lstStyle/>
            <a:p>
              <a:pPr lvl="0" algn="ctr" defTabSz="533400">
                <a:lnSpc>
                  <a:spcPct val="90000"/>
                </a:lnSpc>
                <a:spcBef>
                  <a:spcPct val="0"/>
                </a:spcBef>
                <a:spcAft>
                  <a:spcPct val="35000"/>
                </a:spcAft>
              </a:pPr>
              <a:r>
                <a:rPr lang="en-US" sz="1200" kern="1200" dirty="0" smtClean="0">
                  <a:solidFill>
                    <a:schemeClr val="bg1"/>
                  </a:solidFill>
                </a:rPr>
                <a:t>Methodology</a:t>
              </a:r>
              <a:endParaRPr lang="en-US" sz="1200" kern="1200" dirty="0">
                <a:solidFill>
                  <a:schemeClr val="bg1"/>
                </a:solidFill>
              </a:endParaRPr>
            </a:p>
          </p:txBody>
        </p:sp>
      </p:grpSp>
      <p:grpSp>
        <p:nvGrpSpPr>
          <p:cNvPr id="54" name="Group 53"/>
          <p:cNvGrpSpPr/>
          <p:nvPr/>
        </p:nvGrpSpPr>
        <p:grpSpPr>
          <a:xfrm>
            <a:off x="3439493" y="71351"/>
            <a:ext cx="2306984" cy="203287"/>
            <a:chOff x="3399643" y="0"/>
            <a:chExt cx="1887512" cy="200945"/>
          </a:xfrm>
        </p:grpSpPr>
        <p:sp>
          <p:nvSpPr>
            <p:cNvPr id="55" name="Chevron 54"/>
            <p:cNvSpPr/>
            <p:nvPr/>
          </p:nvSpPr>
          <p:spPr>
            <a:xfrm>
              <a:off x="3399643" y="0"/>
              <a:ext cx="1887512" cy="200945"/>
            </a:xfrm>
            <a:prstGeom prst="chevron">
              <a:avLst/>
            </a:prstGeom>
            <a:solidFill>
              <a:schemeClr val="bg1"/>
            </a:solidFill>
            <a:effectLst/>
          </p:spPr>
          <p:style>
            <a:lnRef idx="0">
              <a:schemeClr val="lt1">
                <a:hueOff val="0"/>
                <a:satOff val="0"/>
                <a:lumOff val="0"/>
                <a:alphaOff val="0"/>
              </a:schemeClr>
            </a:lnRef>
            <a:fillRef idx="3">
              <a:scrgbClr r="0" g="0" b="0"/>
            </a:fillRef>
            <a:effectRef idx="3">
              <a:scrgbClr r="0" g="0" b="0"/>
            </a:effectRef>
            <a:fontRef idx="minor">
              <a:schemeClr val="lt1"/>
            </a:fontRef>
          </p:style>
        </p:sp>
        <p:sp>
          <p:nvSpPr>
            <p:cNvPr id="56" name="Chevron 8"/>
            <p:cNvSpPr/>
            <p:nvPr/>
          </p:nvSpPr>
          <p:spPr>
            <a:xfrm>
              <a:off x="3500116" y="0"/>
              <a:ext cx="1686567" cy="20094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8006" tIns="16002" rIns="16002" bIns="16002" numCol="1" spcCol="1270" anchor="ctr" anchorCtr="0">
              <a:noAutofit/>
            </a:bodyPr>
            <a:lstStyle/>
            <a:p>
              <a:pPr lvl="0" algn="ctr" defTabSz="533400">
                <a:lnSpc>
                  <a:spcPct val="90000"/>
                </a:lnSpc>
                <a:spcBef>
                  <a:spcPct val="0"/>
                </a:spcBef>
                <a:spcAft>
                  <a:spcPct val="35000"/>
                </a:spcAft>
              </a:pPr>
              <a:r>
                <a:rPr lang="en-US" sz="1200" kern="1200" dirty="0" smtClean="0">
                  <a:solidFill>
                    <a:schemeClr val="bg2">
                      <a:lumMod val="10000"/>
                    </a:schemeClr>
                  </a:solidFill>
                </a:rPr>
                <a:t>Results</a:t>
              </a:r>
              <a:endParaRPr lang="en-US" sz="1200" kern="1200" dirty="0">
                <a:solidFill>
                  <a:schemeClr val="bg2">
                    <a:lumMod val="10000"/>
                  </a:schemeClr>
                </a:solidFill>
              </a:endParaRPr>
            </a:p>
          </p:txBody>
        </p:sp>
      </p:grpSp>
      <p:grpSp>
        <p:nvGrpSpPr>
          <p:cNvPr id="57" name="Group 56"/>
          <p:cNvGrpSpPr/>
          <p:nvPr/>
        </p:nvGrpSpPr>
        <p:grpSpPr>
          <a:xfrm>
            <a:off x="5138255" y="71351"/>
            <a:ext cx="2306984" cy="203287"/>
            <a:chOff x="5098405" y="0"/>
            <a:chExt cx="1887512" cy="200945"/>
          </a:xfrm>
        </p:grpSpPr>
        <p:sp>
          <p:nvSpPr>
            <p:cNvPr id="58" name="Chevron 57"/>
            <p:cNvSpPr/>
            <p:nvPr/>
          </p:nvSpPr>
          <p:spPr>
            <a:xfrm>
              <a:off x="5098405" y="0"/>
              <a:ext cx="1887512" cy="200945"/>
            </a:xfrm>
            <a:prstGeom prst="chevron">
              <a:avLst/>
            </a:prstGeom>
            <a:solidFill>
              <a:schemeClr val="bg1"/>
            </a:solidFill>
            <a:effectLst/>
          </p:spPr>
          <p:style>
            <a:lnRef idx="0">
              <a:schemeClr val="lt1">
                <a:hueOff val="0"/>
                <a:satOff val="0"/>
                <a:lumOff val="0"/>
                <a:alphaOff val="0"/>
              </a:schemeClr>
            </a:lnRef>
            <a:fillRef idx="3">
              <a:scrgbClr r="0" g="0" b="0"/>
            </a:fillRef>
            <a:effectRef idx="3">
              <a:scrgbClr r="0" g="0" b="0"/>
            </a:effectRef>
            <a:fontRef idx="minor">
              <a:schemeClr val="lt1"/>
            </a:fontRef>
          </p:style>
        </p:sp>
        <p:sp>
          <p:nvSpPr>
            <p:cNvPr id="59" name="Chevron 10"/>
            <p:cNvSpPr/>
            <p:nvPr/>
          </p:nvSpPr>
          <p:spPr>
            <a:xfrm>
              <a:off x="5198878" y="0"/>
              <a:ext cx="1686567" cy="20094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8006" tIns="16002" rIns="16002" bIns="16002" numCol="1" spcCol="1270" anchor="ctr" anchorCtr="0">
              <a:noAutofit/>
            </a:bodyPr>
            <a:lstStyle/>
            <a:p>
              <a:pPr lvl="0" algn="ctr" defTabSz="533400">
                <a:lnSpc>
                  <a:spcPct val="90000"/>
                </a:lnSpc>
                <a:spcBef>
                  <a:spcPct val="0"/>
                </a:spcBef>
                <a:spcAft>
                  <a:spcPct val="35000"/>
                </a:spcAft>
              </a:pPr>
              <a:r>
                <a:rPr lang="en-US" sz="1200" kern="1200" dirty="0" smtClean="0">
                  <a:solidFill>
                    <a:schemeClr val="bg2">
                      <a:lumMod val="10000"/>
                    </a:schemeClr>
                  </a:solidFill>
                </a:rPr>
                <a:t>Conclusions</a:t>
              </a:r>
              <a:endParaRPr lang="en-US" sz="1200" kern="1200" dirty="0">
                <a:solidFill>
                  <a:schemeClr val="bg2">
                    <a:lumMod val="10000"/>
                  </a:schemeClr>
                </a:solidFill>
              </a:endParaRPr>
            </a:p>
          </p:txBody>
        </p:sp>
      </p:grpSp>
      <p:grpSp>
        <p:nvGrpSpPr>
          <p:cNvPr id="60" name="Group 59"/>
          <p:cNvGrpSpPr/>
          <p:nvPr/>
        </p:nvGrpSpPr>
        <p:grpSpPr>
          <a:xfrm>
            <a:off x="6837016" y="71351"/>
            <a:ext cx="2306984" cy="203287"/>
            <a:chOff x="6797166" y="0"/>
            <a:chExt cx="1887512" cy="200945"/>
          </a:xfrm>
        </p:grpSpPr>
        <p:sp>
          <p:nvSpPr>
            <p:cNvPr id="61" name="Chevron 60"/>
            <p:cNvSpPr/>
            <p:nvPr/>
          </p:nvSpPr>
          <p:spPr>
            <a:xfrm>
              <a:off x="6797166" y="0"/>
              <a:ext cx="1887512" cy="200945"/>
            </a:xfrm>
            <a:prstGeom prst="chevron">
              <a:avLst/>
            </a:prstGeom>
            <a:solidFill>
              <a:schemeClr val="bg1"/>
            </a:solidFill>
            <a:effectLst/>
          </p:spPr>
          <p:style>
            <a:lnRef idx="0">
              <a:schemeClr val="lt1">
                <a:hueOff val="0"/>
                <a:satOff val="0"/>
                <a:lumOff val="0"/>
                <a:alphaOff val="0"/>
              </a:schemeClr>
            </a:lnRef>
            <a:fillRef idx="3">
              <a:scrgbClr r="0" g="0" b="0"/>
            </a:fillRef>
            <a:effectRef idx="3">
              <a:scrgbClr r="0" g="0" b="0"/>
            </a:effectRef>
            <a:fontRef idx="minor">
              <a:schemeClr val="lt1"/>
            </a:fontRef>
          </p:style>
        </p:sp>
        <p:sp>
          <p:nvSpPr>
            <p:cNvPr id="62" name="Chevron 12"/>
            <p:cNvSpPr/>
            <p:nvPr/>
          </p:nvSpPr>
          <p:spPr>
            <a:xfrm>
              <a:off x="6897639" y="0"/>
              <a:ext cx="1686567" cy="20094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8006" tIns="16002" rIns="16002" bIns="16002" numCol="1" spcCol="1270" anchor="ctr" anchorCtr="0">
              <a:noAutofit/>
            </a:bodyPr>
            <a:lstStyle/>
            <a:p>
              <a:pPr lvl="0" algn="ctr" defTabSz="533400">
                <a:lnSpc>
                  <a:spcPct val="90000"/>
                </a:lnSpc>
                <a:spcBef>
                  <a:spcPct val="0"/>
                </a:spcBef>
                <a:spcAft>
                  <a:spcPct val="35000"/>
                </a:spcAft>
              </a:pPr>
              <a:r>
                <a:rPr lang="en-US" sz="1200" kern="1200" dirty="0" smtClean="0">
                  <a:solidFill>
                    <a:schemeClr val="bg2">
                      <a:lumMod val="10000"/>
                    </a:schemeClr>
                  </a:solidFill>
                </a:rPr>
                <a:t>Future Work</a:t>
              </a:r>
              <a:endParaRPr lang="en-US" sz="1200" kern="1200" dirty="0">
                <a:solidFill>
                  <a:schemeClr val="bg2">
                    <a:lumMod val="10000"/>
                  </a:schemeClr>
                </a:solidFill>
              </a:endParaRPr>
            </a:p>
          </p:txBody>
        </p:sp>
      </p:grpSp>
      <p:graphicFrame>
        <p:nvGraphicFramePr>
          <p:cNvPr id="36" name="Diagram 35"/>
          <p:cNvGraphicFramePr/>
          <p:nvPr>
            <p:extLst>
              <p:ext uri="{D42A27DB-BD31-4B8C-83A1-F6EECF244321}">
                <p14:modId xmlns:p14="http://schemas.microsoft.com/office/powerpoint/2010/main" val="3307262320"/>
              </p:ext>
            </p:extLst>
          </p:nvPr>
        </p:nvGraphicFramePr>
        <p:xfrm>
          <a:off x="1547091" y="1835727"/>
          <a:ext cx="6096000" cy="40640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45939620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6" grpId="0">
        <p:bldAsOne/>
      </p:bldGraphic>
      <p:bldGraphic spid="36" grpId="1">
        <p:bldAsOne/>
      </p:bldGraphic>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64772" y="555439"/>
            <a:ext cx="7772400" cy="834090"/>
          </a:xfrm>
        </p:spPr>
        <p:txBody>
          <a:bodyPr>
            <a:normAutofit/>
          </a:bodyPr>
          <a:lstStyle/>
          <a:p>
            <a:pPr algn="l"/>
            <a:r>
              <a:rPr lang="en-US" sz="2800" dirty="0" smtClean="0"/>
              <a:t>Busiest stations</a:t>
            </a:r>
            <a:endParaRPr lang="en-US" sz="2800" dirty="0"/>
          </a:p>
        </p:txBody>
      </p:sp>
      <p:graphicFrame>
        <p:nvGraphicFramePr>
          <p:cNvPr id="4" name="Diagram 3">
            <a:extLst>
              <a:ext uri="{FF2B5EF4-FFF2-40B4-BE49-F238E27FC236}">
                <a16:creationId xmlns:a16="http://schemas.microsoft.com/office/drawing/2014/main" xmlns="" id="{F38EA502-2593-694F-B4D1-648749C20E7D}"/>
              </a:ext>
            </a:extLst>
          </p:cNvPr>
          <p:cNvGraphicFramePr/>
          <p:nvPr>
            <p:extLst>
              <p:ext uri="{D42A27DB-BD31-4B8C-83A1-F6EECF244321}">
                <p14:modId xmlns:p14="http://schemas.microsoft.com/office/powerpoint/2010/main" val="3230948119"/>
              </p:ext>
            </p:extLst>
          </p:nvPr>
        </p:nvGraphicFramePr>
        <p:xfrm>
          <a:off x="258793" y="73692"/>
          <a:ext cx="8686800" cy="20094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48" name="Group 47"/>
          <p:cNvGrpSpPr/>
          <p:nvPr/>
        </p:nvGrpSpPr>
        <p:grpSpPr>
          <a:xfrm>
            <a:off x="41970" y="71351"/>
            <a:ext cx="2306984" cy="203287"/>
            <a:chOff x="2120" y="0"/>
            <a:chExt cx="1887512" cy="200945"/>
          </a:xfrm>
        </p:grpSpPr>
        <p:sp>
          <p:nvSpPr>
            <p:cNvPr id="49" name="Chevron 48"/>
            <p:cNvSpPr/>
            <p:nvPr/>
          </p:nvSpPr>
          <p:spPr>
            <a:xfrm>
              <a:off x="2120" y="0"/>
              <a:ext cx="1887512" cy="200945"/>
            </a:xfrm>
            <a:prstGeom prst="chevron">
              <a:avLst/>
            </a:prstGeom>
            <a:solidFill>
              <a:schemeClr val="bg1"/>
            </a:solidFill>
            <a:ln>
              <a:solidFill>
                <a:schemeClr val="bg1"/>
              </a:solidFill>
            </a:ln>
          </p:spPr>
          <p:style>
            <a:lnRef idx="0">
              <a:schemeClr val="lt1">
                <a:hueOff val="0"/>
                <a:satOff val="0"/>
                <a:lumOff val="0"/>
                <a:alphaOff val="0"/>
              </a:schemeClr>
            </a:lnRef>
            <a:fillRef idx="3">
              <a:scrgbClr r="0" g="0" b="0"/>
            </a:fillRef>
            <a:effectRef idx="3">
              <a:schemeClr val="accent3">
                <a:hueOff val="0"/>
                <a:satOff val="0"/>
                <a:lumOff val="0"/>
                <a:alphaOff val="0"/>
              </a:schemeClr>
            </a:effectRef>
            <a:fontRef idx="minor">
              <a:schemeClr val="lt1"/>
            </a:fontRef>
          </p:style>
        </p:sp>
        <p:sp>
          <p:nvSpPr>
            <p:cNvPr id="50" name="Chevron 4"/>
            <p:cNvSpPr/>
            <p:nvPr/>
          </p:nvSpPr>
          <p:spPr>
            <a:xfrm>
              <a:off x="102593" y="0"/>
              <a:ext cx="1686567" cy="20094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8006" tIns="16002" rIns="16002" bIns="16002" numCol="1" spcCol="1270" anchor="ctr" anchorCtr="0">
              <a:noAutofit/>
            </a:bodyPr>
            <a:lstStyle/>
            <a:p>
              <a:pPr lvl="0" algn="ctr" defTabSz="533400">
                <a:lnSpc>
                  <a:spcPct val="90000"/>
                </a:lnSpc>
                <a:spcBef>
                  <a:spcPct val="0"/>
                </a:spcBef>
                <a:spcAft>
                  <a:spcPct val="35000"/>
                </a:spcAft>
              </a:pPr>
              <a:r>
                <a:rPr lang="en-US" sz="1200" kern="1200" dirty="0" smtClean="0">
                  <a:solidFill>
                    <a:srgbClr val="1E1C11"/>
                  </a:solidFill>
                </a:rPr>
                <a:t>Introduction</a:t>
              </a:r>
              <a:endParaRPr lang="en-US" sz="1200" kern="1200" dirty="0">
                <a:solidFill>
                  <a:srgbClr val="1E1C11"/>
                </a:solidFill>
              </a:endParaRPr>
            </a:p>
          </p:txBody>
        </p:sp>
      </p:grpSp>
      <p:grpSp>
        <p:nvGrpSpPr>
          <p:cNvPr id="51" name="Group 50"/>
          <p:cNvGrpSpPr/>
          <p:nvPr/>
        </p:nvGrpSpPr>
        <p:grpSpPr>
          <a:xfrm>
            <a:off x="1740732" y="71351"/>
            <a:ext cx="2306984" cy="203287"/>
            <a:chOff x="1700882" y="0"/>
            <a:chExt cx="1887512" cy="200945"/>
          </a:xfrm>
          <a:solidFill>
            <a:schemeClr val="bg1"/>
          </a:solidFill>
        </p:grpSpPr>
        <p:sp>
          <p:nvSpPr>
            <p:cNvPr id="52" name="Chevron 51"/>
            <p:cNvSpPr/>
            <p:nvPr/>
          </p:nvSpPr>
          <p:spPr>
            <a:xfrm>
              <a:off x="1700882" y="0"/>
              <a:ext cx="1887512" cy="200945"/>
            </a:xfrm>
            <a:prstGeom prst="chevron">
              <a:avLst/>
            </a:prstGeom>
            <a:grpFill/>
            <a:ln>
              <a:solidFill>
                <a:schemeClr val="bg1"/>
              </a:solidFill>
            </a:ln>
            <a:effectLst/>
          </p:spPr>
          <p:style>
            <a:lnRef idx="0">
              <a:schemeClr val="lt1">
                <a:hueOff val="0"/>
                <a:satOff val="0"/>
                <a:lumOff val="0"/>
                <a:alphaOff val="0"/>
              </a:schemeClr>
            </a:lnRef>
            <a:fillRef idx="3">
              <a:scrgbClr r="0" g="0" b="0"/>
            </a:fillRef>
            <a:effectRef idx="3">
              <a:scrgbClr r="0" g="0" b="0"/>
            </a:effectRef>
            <a:fontRef idx="minor">
              <a:schemeClr val="lt1"/>
            </a:fontRef>
          </p:style>
        </p:sp>
        <p:sp>
          <p:nvSpPr>
            <p:cNvPr id="53" name="Chevron 6"/>
            <p:cNvSpPr/>
            <p:nvPr/>
          </p:nvSpPr>
          <p:spPr>
            <a:xfrm>
              <a:off x="1801355" y="0"/>
              <a:ext cx="1686567" cy="200945"/>
            </a:xfrm>
            <a:prstGeom prst="rect">
              <a:avLst/>
            </a:prstGeom>
            <a:grpFill/>
            <a:ln>
              <a:solidFill>
                <a:schemeClr val="bg1"/>
              </a:solidFill>
            </a:ln>
          </p:spPr>
          <p:style>
            <a:lnRef idx="0">
              <a:scrgbClr r="0" g="0" b="0"/>
            </a:lnRef>
            <a:fillRef idx="0">
              <a:scrgbClr r="0" g="0" b="0"/>
            </a:fillRef>
            <a:effectRef idx="0">
              <a:scrgbClr r="0" g="0" b="0"/>
            </a:effectRef>
            <a:fontRef idx="minor">
              <a:schemeClr val="lt1"/>
            </a:fontRef>
          </p:style>
          <p:txBody>
            <a:bodyPr spcFirstLastPara="0" vert="horz" wrap="square" lIns="48006" tIns="16002" rIns="16002" bIns="16002" numCol="1" spcCol="1270" anchor="ctr" anchorCtr="0">
              <a:noAutofit/>
            </a:bodyPr>
            <a:lstStyle/>
            <a:p>
              <a:pPr lvl="0" algn="ctr" defTabSz="533400">
                <a:lnSpc>
                  <a:spcPct val="90000"/>
                </a:lnSpc>
                <a:spcBef>
                  <a:spcPct val="0"/>
                </a:spcBef>
                <a:spcAft>
                  <a:spcPct val="35000"/>
                </a:spcAft>
              </a:pPr>
              <a:r>
                <a:rPr lang="en-US" sz="1200" kern="1200" dirty="0" smtClean="0">
                  <a:solidFill>
                    <a:schemeClr val="bg2">
                      <a:lumMod val="10000"/>
                    </a:schemeClr>
                  </a:solidFill>
                </a:rPr>
                <a:t>Methodology</a:t>
              </a:r>
              <a:endParaRPr lang="en-US" sz="1200" kern="1200" dirty="0">
                <a:solidFill>
                  <a:schemeClr val="bg2">
                    <a:lumMod val="10000"/>
                  </a:schemeClr>
                </a:solidFill>
              </a:endParaRPr>
            </a:p>
          </p:txBody>
        </p:sp>
      </p:grpSp>
      <p:grpSp>
        <p:nvGrpSpPr>
          <p:cNvPr id="54" name="Group 53"/>
          <p:cNvGrpSpPr/>
          <p:nvPr/>
        </p:nvGrpSpPr>
        <p:grpSpPr>
          <a:xfrm>
            <a:off x="3439493" y="71351"/>
            <a:ext cx="2306984" cy="203287"/>
            <a:chOff x="3399643" y="0"/>
            <a:chExt cx="1887512" cy="200945"/>
          </a:xfrm>
        </p:grpSpPr>
        <p:sp>
          <p:nvSpPr>
            <p:cNvPr id="55" name="Chevron 54"/>
            <p:cNvSpPr/>
            <p:nvPr/>
          </p:nvSpPr>
          <p:spPr>
            <a:xfrm>
              <a:off x="3399643" y="0"/>
              <a:ext cx="1887512" cy="200945"/>
            </a:xfrm>
            <a:prstGeom prst="chevron">
              <a:avLst/>
            </a:prstGeom>
            <a:solidFill>
              <a:schemeClr val="bg1">
                <a:lumMod val="75000"/>
              </a:schemeClr>
            </a:solidFill>
            <a:ln>
              <a:solidFill>
                <a:schemeClr val="bg1">
                  <a:lumMod val="75000"/>
                </a:schemeClr>
              </a:solidFill>
            </a:ln>
            <a:effectLst/>
          </p:spPr>
          <p:style>
            <a:lnRef idx="0">
              <a:schemeClr val="lt1">
                <a:hueOff val="0"/>
                <a:satOff val="0"/>
                <a:lumOff val="0"/>
                <a:alphaOff val="0"/>
              </a:schemeClr>
            </a:lnRef>
            <a:fillRef idx="3">
              <a:scrgbClr r="0" g="0" b="0"/>
            </a:fillRef>
            <a:effectRef idx="3">
              <a:scrgbClr r="0" g="0" b="0"/>
            </a:effectRef>
            <a:fontRef idx="minor">
              <a:schemeClr val="lt1"/>
            </a:fontRef>
          </p:style>
        </p:sp>
        <p:sp>
          <p:nvSpPr>
            <p:cNvPr id="56" name="Chevron 8"/>
            <p:cNvSpPr/>
            <p:nvPr/>
          </p:nvSpPr>
          <p:spPr>
            <a:xfrm>
              <a:off x="3500116" y="0"/>
              <a:ext cx="1686567" cy="20094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8006" tIns="16002" rIns="16002" bIns="16002" numCol="1" spcCol="1270" anchor="ctr" anchorCtr="0">
              <a:noAutofit/>
            </a:bodyPr>
            <a:lstStyle/>
            <a:p>
              <a:pPr lvl="0" algn="ctr" defTabSz="533400">
                <a:lnSpc>
                  <a:spcPct val="90000"/>
                </a:lnSpc>
                <a:spcBef>
                  <a:spcPct val="0"/>
                </a:spcBef>
                <a:spcAft>
                  <a:spcPct val="35000"/>
                </a:spcAft>
              </a:pPr>
              <a:r>
                <a:rPr lang="en-US" sz="1200" kern="1200" dirty="0" smtClean="0">
                  <a:solidFill>
                    <a:schemeClr val="bg1"/>
                  </a:solidFill>
                </a:rPr>
                <a:t>Results</a:t>
              </a:r>
              <a:endParaRPr lang="en-US" sz="1200" kern="1200" dirty="0">
                <a:solidFill>
                  <a:schemeClr val="bg1"/>
                </a:solidFill>
              </a:endParaRPr>
            </a:p>
          </p:txBody>
        </p:sp>
      </p:grpSp>
      <p:grpSp>
        <p:nvGrpSpPr>
          <p:cNvPr id="57" name="Group 56"/>
          <p:cNvGrpSpPr/>
          <p:nvPr/>
        </p:nvGrpSpPr>
        <p:grpSpPr>
          <a:xfrm>
            <a:off x="5138255" y="71351"/>
            <a:ext cx="2306984" cy="203287"/>
            <a:chOff x="5098405" y="0"/>
            <a:chExt cx="1887512" cy="200945"/>
          </a:xfrm>
        </p:grpSpPr>
        <p:sp>
          <p:nvSpPr>
            <p:cNvPr id="58" name="Chevron 57"/>
            <p:cNvSpPr/>
            <p:nvPr/>
          </p:nvSpPr>
          <p:spPr>
            <a:xfrm>
              <a:off x="5098405" y="0"/>
              <a:ext cx="1887512" cy="200945"/>
            </a:xfrm>
            <a:prstGeom prst="chevron">
              <a:avLst/>
            </a:prstGeom>
            <a:solidFill>
              <a:schemeClr val="bg1"/>
            </a:solidFill>
            <a:effectLst/>
          </p:spPr>
          <p:style>
            <a:lnRef idx="0">
              <a:schemeClr val="lt1">
                <a:hueOff val="0"/>
                <a:satOff val="0"/>
                <a:lumOff val="0"/>
                <a:alphaOff val="0"/>
              </a:schemeClr>
            </a:lnRef>
            <a:fillRef idx="3">
              <a:scrgbClr r="0" g="0" b="0"/>
            </a:fillRef>
            <a:effectRef idx="3">
              <a:scrgbClr r="0" g="0" b="0"/>
            </a:effectRef>
            <a:fontRef idx="minor">
              <a:schemeClr val="lt1"/>
            </a:fontRef>
          </p:style>
        </p:sp>
        <p:sp>
          <p:nvSpPr>
            <p:cNvPr id="59" name="Chevron 10"/>
            <p:cNvSpPr/>
            <p:nvPr/>
          </p:nvSpPr>
          <p:spPr>
            <a:xfrm>
              <a:off x="5198878" y="0"/>
              <a:ext cx="1686567" cy="20094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8006" tIns="16002" rIns="16002" bIns="16002" numCol="1" spcCol="1270" anchor="ctr" anchorCtr="0">
              <a:noAutofit/>
            </a:bodyPr>
            <a:lstStyle/>
            <a:p>
              <a:pPr lvl="0" algn="ctr" defTabSz="533400">
                <a:lnSpc>
                  <a:spcPct val="90000"/>
                </a:lnSpc>
                <a:spcBef>
                  <a:spcPct val="0"/>
                </a:spcBef>
                <a:spcAft>
                  <a:spcPct val="35000"/>
                </a:spcAft>
              </a:pPr>
              <a:r>
                <a:rPr lang="en-US" sz="1200" kern="1200" dirty="0" smtClean="0">
                  <a:solidFill>
                    <a:schemeClr val="bg2">
                      <a:lumMod val="10000"/>
                    </a:schemeClr>
                  </a:solidFill>
                </a:rPr>
                <a:t>Conclusions</a:t>
              </a:r>
              <a:endParaRPr lang="en-US" sz="1200" kern="1200" dirty="0">
                <a:solidFill>
                  <a:schemeClr val="bg2">
                    <a:lumMod val="10000"/>
                  </a:schemeClr>
                </a:solidFill>
              </a:endParaRPr>
            </a:p>
          </p:txBody>
        </p:sp>
      </p:grpSp>
      <p:grpSp>
        <p:nvGrpSpPr>
          <p:cNvPr id="60" name="Group 59"/>
          <p:cNvGrpSpPr/>
          <p:nvPr/>
        </p:nvGrpSpPr>
        <p:grpSpPr>
          <a:xfrm>
            <a:off x="6837016" y="71351"/>
            <a:ext cx="2306984" cy="203287"/>
            <a:chOff x="6797166" y="0"/>
            <a:chExt cx="1887512" cy="200945"/>
          </a:xfrm>
        </p:grpSpPr>
        <p:sp>
          <p:nvSpPr>
            <p:cNvPr id="61" name="Chevron 60"/>
            <p:cNvSpPr/>
            <p:nvPr/>
          </p:nvSpPr>
          <p:spPr>
            <a:xfrm>
              <a:off x="6797166" y="0"/>
              <a:ext cx="1887512" cy="200945"/>
            </a:xfrm>
            <a:prstGeom prst="chevron">
              <a:avLst/>
            </a:prstGeom>
            <a:solidFill>
              <a:schemeClr val="bg1"/>
            </a:solidFill>
            <a:effectLst/>
          </p:spPr>
          <p:style>
            <a:lnRef idx="0">
              <a:schemeClr val="lt1">
                <a:hueOff val="0"/>
                <a:satOff val="0"/>
                <a:lumOff val="0"/>
                <a:alphaOff val="0"/>
              </a:schemeClr>
            </a:lnRef>
            <a:fillRef idx="3">
              <a:scrgbClr r="0" g="0" b="0"/>
            </a:fillRef>
            <a:effectRef idx="3">
              <a:scrgbClr r="0" g="0" b="0"/>
            </a:effectRef>
            <a:fontRef idx="minor">
              <a:schemeClr val="lt1"/>
            </a:fontRef>
          </p:style>
        </p:sp>
        <p:sp>
          <p:nvSpPr>
            <p:cNvPr id="62" name="Chevron 12"/>
            <p:cNvSpPr/>
            <p:nvPr/>
          </p:nvSpPr>
          <p:spPr>
            <a:xfrm>
              <a:off x="6897639" y="0"/>
              <a:ext cx="1686567" cy="20094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8006" tIns="16002" rIns="16002" bIns="16002" numCol="1" spcCol="1270" anchor="ctr" anchorCtr="0">
              <a:noAutofit/>
            </a:bodyPr>
            <a:lstStyle/>
            <a:p>
              <a:pPr lvl="0" algn="ctr" defTabSz="533400">
                <a:lnSpc>
                  <a:spcPct val="90000"/>
                </a:lnSpc>
                <a:spcBef>
                  <a:spcPct val="0"/>
                </a:spcBef>
                <a:spcAft>
                  <a:spcPct val="35000"/>
                </a:spcAft>
              </a:pPr>
              <a:r>
                <a:rPr lang="en-US" sz="1200" kern="1200" dirty="0" smtClean="0">
                  <a:solidFill>
                    <a:schemeClr val="bg2">
                      <a:lumMod val="10000"/>
                    </a:schemeClr>
                  </a:solidFill>
                </a:rPr>
                <a:t>Future Work</a:t>
              </a:r>
              <a:endParaRPr lang="en-US" sz="1200" kern="1200" dirty="0">
                <a:solidFill>
                  <a:schemeClr val="bg2">
                    <a:lumMod val="10000"/>
                  </a:schemeClr>
                </a:solidFill>
              </a:endParaRPr>
            </a:p>
          </p:txBody>
        </p:sp>
      </p:grpSp>
      <p:pic>
        <p:nvPicPr>
          <p:cNvPr id="9" name="Picture 8" descr="traffic_by_station.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58793" y="2184916"/>
            <a:ext cx="5168900" cy="4064000"/>
          </a:xfrm>
          <a:prstGeom prst="rect">
            <a:avLst/>
          </a:prstGeom>
        </p:spPr>
      </p:pic>
      <p:sp>
        <p:nvSpPr>
          <p:cNvPr id="10" name="Rectangle 9"/>
          <p:cNvSpPr/>
          <p:nvPr/>
        </p:nvSpPr>
        <p:spPr>
          <a:xfrm>
            <a:off x="258793" y="1692791"/>
            <a:ext cx="3729720" cy="369332"/>
          </a:xfrm>
          <a:prstGeom prst="rect">
            <a:avLst/>
          </a:prstGeom>
        </p:spPr>
        <p:txBody>
          <a:bodyPr wrap="square">
            <a:spAutoFit/>
          </a:bodyPr>
          <a:lstStyle/>
          <a:p>
            <a:r>
              <a:rPr lang="en-US" dirty="0" smtClean="0"/>
              <a:t>Top 5 stations by traffic volume</a:t>
            </a:r>
            <a:endParaRPr lang="en-US" dirty="0"/>
          </a:p>
        </p:txBody>
      </p:sp>
      <p:pic>
        <p:nvPicPr>
          <p:cNvPr id="12" name="Picture 11" descr="Subway-NY-NJ.jp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510784" y="1651770"/>
            <a:ext cx="3623310" cy="4597146"/>
          </a:xfrm>
          <a:prstGeom prst="rect">
            <a:avLst/>
          </a:prstGeom>
        </p:spPr>
      </p:pic>
      <p:sp>
        <p:nvSpPr>
          <p:cNvPr id="13" name="Oval 12"/>
          <p:cNvSpPr/>
          <p:nvPr/>
        </p:nvSpPr>
        <p:spPr>
          <a:xfrm>
            <a:off x="8160337" y="3773714"/>
            <a:ext cx="562200" cy="542472"/>
          </a:xfrm>
          <a:prstGeom prst="ellipse">
            <a:avLst/>
          </a:prstGeom>
          <a:noFill/>
          <a:ln w="57150" cmpd="sng">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Oval 35"/>
          <p:cNvSpPr/>
          <p:nvPr/>
        </p:nvSpPr>
        <p:spPr>
          <a:xfrm>
            <a:off x="7598137" y="5131120"/>
            <a:ext cx="562200" cy="542472"/>
          </a:xfrm>
          <a:prstGeom prst="ellipse">
            <a:avLst/>
          </a:prstGeom>
          <a:noFill/>
          <a:ln w="57150" cmpd="sng">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Oval 36"/>
          <p:cNvSpPr/>
          <p:nvPr/>
        </p:nvSpPr>
        <p:spPr>
          <a:xfrm>
            <a:off x="5623677" y="5436667"/>
            <a:ext cx="562200" cy="542472"/>
          </a:xfrm>
          <a:prstGeom prst="ellipse">
            <a:avLst/>
          </a:prstGeom>
          <a:noFill/>
          <a:ln w="57150" cmpd="sng">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Oval 39"/>
          <p:cNvSpPr/>
          <p:nvPr/>
        </p:nvSpPr>
        <p:spPr>
          <a:xfrm>
            <a:off x="7367166" y="3773714"/>
            <a:ext cx="461942" cy="644391"/>
          </a:xfrm>
          <a:prstGeom prst="ellipse">
            <a:avLst/>
          </a:prstGeom>
          <a:noFill/>
          <a:ln w="57150" cmpd="sng">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98090210"/>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64772" y="555439"/>
            <a:ext cx="7772400" cy="834090"/>
          </a:xfrm>
        </p:spPr>
        <p:txBody>
          <a:bodyPr>
            <a:normAutofit/>
          </a:bodyPr>
          <a:lstStyle/>
          <a:p>
            <a:pPr algn="l"/>
            <a:r>
              <a:rPr lang="en-US" sz="2800" dirty="0" smtClean="0"/>
              <a:t>Commuter stations during the week</a:t>
            </a:r>
            <a:endParaRPr lang="en-US" sz="2800" dirty="0"/>
          </a:p>
        </p:txBody>
      </p:sp>
      <p:graphicFrame>
        <p:nvGraphicFramePr>
          <p:cNvPr id="4" name="Diagram 3">
            <a:extLst>
              <a:ext uri="{FF2B5EF4-FFF2-40B4-BE49-F238E27FC236}">
                <a16:creationId xmlns:a16="http://schemas.microsoft.com/office/drawing/2014/main" xmlns="" id="{F38EA502-2593-694F-B4D1-648749C20E7D}"/>
              </a:ext>
            </a:extLst>
          </p:cNvPr>
          <p:cNvGraphicFramePr/>
          <p:nvPr>
            <p:extLst>
              <p:ext uri="{D42A27DB-BD31-4B8C-83A1-F6EECF244321}">
                <p14:modId xmlns:p14="http://schemas.microsoft.com/office/powerpoint/2010/main" val="286799217"/>
              </p:ext>
            </p:extLst>
          </p:nvPr>
        </p:nvGraphicFramePr>
        <p:xfrm>
          <a:off x="258793" y="73692"/>
          <a:ext cx="8686800" cy="20094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48" name="Group 47"/>
          <p:cNvGrpSpPr/>
          <p:nvPr/>
        </p:nvGrpSpPr>
        <p:grpSpPr>
          <a:xfrm>
            <a:off x="41970" y="71351"/>
            <a:ext cx="2306984" cy="203287"/>
            <a:chOff x="2120" y="0"/>
            <a:chExt cx="1887512" cy="200945"/>
          </a:xfrm>
        </p:grpSpPr>
        <p:sp>
          <p:nvSpPr>
            <p:cNvPr id="49" name="Chevron 48"/>
            <p:cNvSpPr/>
            <p:nvPr/>
          </p:nvSpPr>
          <p:spPr>
            <a:xfrm>
              <a:off x="2120" y="0"/>
              <a:ext cx="1887512" cy="200945"/>
            </a:xfrm>
            <a:prstGeom prst="chevron">
              <a:avLst/>
            </a:prstGeom>
            <a:solidFill>
              <a:schemeClr val="bg1"/>
            </a:solidFill>
            <a:ln>
              <a:solidFill>
                <a:schemeClr val="bg1"/>
              </a:solidFill>
            </a:ln>
          </p:spPr>
          <p:style>
            <a:lnRef idx="0">
              <a:schemeClr val="lt1">
                <a:hueOff val="0"/>
                <a:satOff val="0"/>
                <a:lumOff val="0"/>
                <a:alphaOff val="0"/>
              </a:schemeClr>
            </a:lnRef>
            <a:fillRef idx="3">
              <a:scrgbClr r="0" g="0" b="0"/>
            </a:fillRef>
            <a:effectRef idx="3">
              <a:schemeClr val="accent3">
                <a:hueOff val="0"/>
                <a:satOff val="0"/>
                <a:lumOff val="0"/>
                <a:alphaOff val="0"/>
              </a:schemeClr>
            </a:effectRef>
            <a:fontRef idx="minor">
              <a:schemeClr val="lt1"/>
            </a:fontRef>
          </p:style>
        </p:sp>
        <p:sp>
          <p:nvSpPr>
            <p:cNvPr id="50" name="Chevron 4"/>
            <p:cNvSpPr/>
            <p:nvPr/>
          </p:nvSpPr>
          <p:spPr>
            <a:xfrm>
              <a:off x="102593" y="0"/>
              <a:ext cx="1686567" cy="20094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8006" tIns="16002" rIns="16002" bIns="16002" numCol="1" spcCol="1270" anchor="ctr" anchorCtr="0">
              <a:noAutofit/>
            </a:bodyPr>
            <a:lstStyle/>
            <a:p>
              <a:pPr lvl="0" algn="ctr" defTabSz="533400">
                <a:lnSpc>
                  <a:spcPct val="90000"/>
                </a:lnSpc>
                <a:spcBef>
                  <a:spcPct val="0"/>
                </a:spcBef>
                <a:spcAft>
                  <a:spcPct val="35000"/>
                </a:spcAft>
              </a:pPr>
              <a:r>
                <a:rPr lang="en-US" sz="1200" kern="1200" dirty="0" smtClean="0">
                  <a:solidFill>
                    <a:srgbClr val="1E1C11"/>
                  </a:solidFill>
                </a:rPr>
                <a:t>Introduction</a:t>
              </a:r>
              <a:endParaRPr lang="en-US" sz="1200" kern="1200" dirty="0">
                <a:solidFill>
                  <a:srgbClr val="1E1C11"/>
                </a:solidFill>
              </a:endParaRPr>
            </a:p>
          </p:txBody>
        </p:sp>
      </p:grpSp>
      <p:grpSp>
        <p:nvGrpSpPr>
          <p:cNvPr id="51" name="Group 50"/>
          <p:cNvGrpSpPr/>
          <p:nvPr/>
        </p:nvGrpSpPr>
        <p:grpSpPr>
          <a:xfrm>
            <a:off x="1740732" y="71351"/>
            <a:ext cx="2306984" cy="203287"/>
            <a:chOff x="1700882" y="0"/>
            <a:chExt cx="1887512" cy="200945"/>
          </a:xfrm>
          <a:solidFill>
            <a:schemeClr val="bg1"/>
          </a:solidFill>
        </p:grpSpPr>
        <p:sp>
          <p:nvSpPr>
            <p:cNvPr id="52" name="Chevron 51"/>
            <p:cNvSpPr/>
            <p:nvPr/>
          </p:nvSpPr>
          <p:spPr>
            <a:xfrm>
              <a:off x="1700882" y="0"/>
              <a:ext cx="1887512" cy="200945"/>
            </a:xfrm>
            <a:prstGeom prst="chevron">
              <a:avLst/>
            </a:prstGeom>
            <a:grpFill/>
            <a:ln>
              <a:solidFill>
                <a:schemeClr val="bg1"/>
              </a:solidFill>
            </a:ln>
            <a:effectLst/>
          </p:spPr>
          <p:style>
            <a:lnRef idx="0">
              <a:schemeClr val="lt1">
                <a:hueOff val="0"/>
                <a:satOff val="0"/>
                <a:lumOff val="0"/>
                <a:alphaOff val="0"/>
              </a:schemeClr>
            </a:lnRef>
            <a:fillRef idx="3">
              <a:scrgbClr r="0" g="0" b="0"/>
            </a:fillRef>
            <a:effectRef idx="3">
              <a:scrgbClr r="0" g="0" b="0"/>
            </a:effectRef>
            <a:fontRef idx="minor">
              <a:schemeClr val="lt1"/>
            </a:fontRef>
          </p:style>
        </p:sp>
        <p:sp>
          <p:nvSpPr>
            <p:cNvPr id="53" name="Chevron 6"/>
            <p:cNvSpPr/>
            <p:nvPr/>
          </p:nvSpPr>
          <p:spPr>
            <a:xfrm>
              <a:off x="1801355" y="0"/>
              <a:ext cx="1686567" cy="200945"/>
            </a:xfrm>
            <a:prstGeom prst="rect">
              <a:avLst/>
            </a:prstGeom>
            <a:grpFill/>
            <a:ln>
              <a:solidFill>
                <a:schemeClr val="bg1"/>
              </a:solidFill>
            </a:ln>
          </p:spPr>
          <p:style>
            <a:lnRef idx="0">
              <a:scrgbClr r="0" g="0" b="0"/>
            </a:lnRef>
            <a:fillRef idx="0">
              <a:scrgbClr r="0" g="0" b="0"/>
            </a:fillRef>
            <a:effectRef idx="0">
              <a:scrgbClr r="0" g="0" b="0"/>
            </a:effectRef>
            <a:fontRef idx="minor">
              <a:schemeClr val="lt1"/>
            </a:fontRef>
          </p:style>
          <p:txBody>
            <a:bodyPr spcFirstLastPara="0" vert="horz" wrap="square" lIns="48006" tIns="16002" rIns="16002" bIns="16002" numCol="1" spcCol="1270" anchor="ctr" anchorCtr="0">
              <a:noAutofit/>
            </a:bodyPr>
            <a:lstStyle/>
            <a:p>
              <a:pPr lvl="0" algn="ctr" defTabSz="533400">
                <a:lnSpc>
                  <a:spcPct val="90000"/>
                </a:lnSpc>
                <a:spcBef>
                  <a:spcPct val="0"/>
                </a:spcBef>
                <a:spcAft>
                  <a:spcPct val="35000"/>
                </a:spcAft>
              </a:pPr>
              <a:r>
                <a:rPr lang="en-US" sz="1200" kern="1200" dirty="0" smtClean="0">
                  <a:solidFill>
                    <a:schemeClr val="bg2">
                      <a:lumMod val="10000"/>
                    </a:schemeClr>
                  </a:solidFill>
                </a:rPr>
                <a:t>Methodology</a:t>
              </a:r>
              <a:endParaRPr lang="en-US" sz="1200" kern="1200" dirty="0">
                <a:solidFill>
                  <a:schemeClr val="bg2">
                    <a:lumMod val="10000"/>
                  </a:schemeClr>
                </a:solidFill>
              </a:endParaRPr>
            </a:p>
          </p:txBody>
        </p:sp>
      </p:grpSp>
      <p:grpSp>
        <p:nvGrpSpPr>
          <p:cNvPr id="54" name="Group 53"/>
          <p:cNvGrpSpPr/>
          <p:nvPr/>
        </p:nvGrpSpPr>
        <p:grpSpPr>
          <a:xfrm>
            <a:off x="3439493" y="71351"/>
            <a:ext cx="2306984" cy="203287"/>
            <a:chOff x="3399643" y="0"/>
            <a:chExt cx="1887512" cy="200945"/>
          </a:xfrm>
        </p:grpSpPr>
        <p:sp>
          <p:nvSpPr>
            <p:cNvPr id="55" name="Chevron 54"/>
            <p:cNvSpPr/>
            <p:nvPr/>
          </p:nvSpPr>
          <p:spPr>
            <a:xfrm>
              <a:off x="3399643" y="0"/>
              <a:ext cx="1887512" cy="200945"/>
            </a:xfrm>
            <a:prstGeom prst="chevron">
              <a:avLst/>
            </a:prstGeom>
            <a:solidFill>
              <a:schemeClr val="bg1">
                <a:lumMod val="75000"/>
              </a:schemeClr>
            </a:solidFill>
            <a:ln>
              <a:solidFill>
                <a:schemeClr val="bg1">
                  <a:lumMod val="75000"/>
                </a:schemeClr>
              </a:solidFill>
            </a:ln>
            <a:effectLst/>
          </p:spPr>
          <p:style>
            <a:lnRef idx="0">
              <a:schemeClr val="lt1">
                <a:hueOff val="0"/>
                <a:satOff val="0"/>
                <a:lumOff val="0"/>
                <a:alphaOff val="0"/>
              </a:schemeClr>
            </a:lnRef>
            <a:fillRef idx="3">
              <a:scrgbClr r="0" g="0" b="0"/>
            </a:fillRef>
            <a:effectRef idx="3">
              <a:scrgbClr r="0" g="0" b="0"/>
            </a:effectRef>
            <a:fontRef idx="minor">
              <a:schemeClr val="lt1"/>
            </a:fontRef>
          </p:style>
        </p:sp>
        <p:sp>
          <p:nvSpPr>
            <p:cNvPr id="56" name="Chevron 8"/>
            <p:cNvSpPr/>
            <p:nvPr/>
          </p:nvSpPr>
          <p:spPr>
            <a:xfrm>
              <a:off x="3500116" y="0"/>
              <a:ext cx="1686567" cy="20094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8006" tIns="16002" rIns="16002" bIns="16002" numCol="1" spcCol="1270" anchor="ctr" anchorCtr="0">
              <a:noAutofit/>
            </a:bodyPr>
            <a:lstStyle/>
            <a:p>
              <a:pPr lvl="0" algn="ctr" defTabSz="533400">
                <a:lnSpc>
                  <a:spcPct val="90000"/>
                </a:lnSpc>
                <a:spcBef>
                  <a:spcPct val="0"/>
                </a:spcBef>
                <a:spcAft>
                  <a:spcPct val="35000"/>
                </a:spcAft>
              </a:pPr>
              <a:r>
                <a:rPr lang="en-US" sz="1200" kern="1200" dirty="0" smtClean="0">
                  <a:solidFill>
                    <a:schemeClr val="bg1"/>
                  </a:solidFill>
                </a:rPr>
                <a:t>Results</a:t>
              </a:r>
              <a:endParaRPr lang="en-US" sz="1200" kern="1200" dirty="0">
                <a:solidFill>
                  <a:schemeClr val="bg1"/>
                </a:solidFill>
              </a:endParaRPr>
            </a:p>
          </p:txBody>
        </p:sp>
      </p:grpSp>
      <p:grpSp>
        <p:nvGrpSpPr>
          <p:cNvPr id="57" name="Group 56"/>
          <p:cNvGrpSpPr/>
          <p:nvPr/>
        </p:nvGrpSpPr>
        <p:grpSpPr>
          <a:xfrm>
            <a:off x="5138255" y="71351"/>
            <a:ext cx="2306984" cy="203287"/>
            <a:chOff x="5098405" y="0"/>
            <a:chExt cx="1887512" cy="200945"/>
          </a:xfrm>
        </p:grpSpPr>
        <p:sp>
          <p:nvSpPr>
            <p:cNvPr id="58" name="Chevron 57"/>
            <p:cNvSpPr/>
            <p:nvPr/>
          </p:nvSpPr>
          <p:spPr>
            <a:xfrm>
              <a:off x="5098405" y="0"/>
              <a:ext cx="1887512" cy="200945"/>
            </a:xfrm>
            <a:prstGeom prst="chevron">
              <a:avLst/>
            </a:prstGeom>
            <a:solidFill>
              <a:schemeClr val="bg1"/>
            </a:solidFill>
            <a:effectLst/>
          </p:spPr>
          <p:style>
            <a:lnRef idx="0">
              <a:schemeClr val="lt1">
                <a:hueOff val="0"/>
                <a:satOff val="0"/>
                <a:lumOff val="0"/>
                <a:alphaOff val="0"/>
              </a:schemeClr>
            </a:lnRef>
            <a:fillRef idx="3">
              <a:scrgbClr r="0" g="0" b="0"/>
            </a:fillRef>
            <a:effectRef idx="3">
              <a:scrgbClr r="0" g="0" b="0"/>
            </a:effectRef>
            <a:fontRef idx="minor">
              <a:schemeClr val="lt1"/>
            </a:fontRef>
          </p:style>
        </p:sp>
        <p:sp>
          <p:nvSpPr>
            <p:cNvPr id="59" name="Chevron 10"/>
            <p:cNvSpPr/>
            <p:nvPr/>
          </p:nvSpPr>
          <p:spPr>
            <a:xfrm>
              <a:off x="5198878" y="0"/>
              <a:ext cx="1686567" cy="20094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8006" tIns="16002" rIns="16002" bIns="16002" numCol="1" spcCol="1270" anchor="ctr" anchorCtr="0">
              <a:noAutofit/>
            </a:bodyPr>
            <a:lstStyle/>
            <a:p>
              <a:pPr lvl="0" algn="ctr" defTabSz="533400">
                <a:lnSpc>
                  <a:spcPct val="90000"/>
                </a:lnSpc>
                <a:spcBef>
                  <a:spcPct val="0"/>
                </a:spcBef>
                <a:spcAft>
                  <a:spcPct val="35000"/>
                </a:spcAft>
              </a:pPr>
              <a:r>
                <a:rPr lang="en-US" sz="1200" kern="1200" dirty="0" smtClean="0">
                  <a:solidFill>
                    <a:schemeClr val="bg2">
                      <a:lumMod val="10000"/>
                    </a:schemeClr>
                  </a:solidFill>
                </a:rPr>
                <a:t>Conclusions</a:t>
              </a:r>
              <a:endParaRPr lang="en-US" sz="1200" kern="1200" dirty="0">
                <a:solidFill>
                  <a:schemeClr val="bg2">
                    <a:lumMod val="10000"/>
                  </a:schemeClr>
                </a:solidFill>
              </a:endParaRPr>
            </a:p>
          </p:txBody>
        </p:sp>
      </p:grpSp>
      <p:grpSp>
        <p:nvGrpSpPr>
          <p:cNvPr id="60" name="Group 59"/>
          <p:cNvGrpSpPr/>
          <p:nvPr/>
        </p:nvGrpSpPr>
        <p:grpSpPr>
          <a:xfrm>
            <a:off x="6837016" y="71351"/>
            <a:ext cx="2306984" cy="203287"/>
            <a:chOff x="6797166" y="0"/>
            <a:chExt cx="1887512" cy="200945"/>
          </a:xfrm>
        </p:grpSpPr>
        <p:sp>
          <p:nvSpPr>
            <p:cNvPr id="61" name="Chevron 60"/>
            <p:cNvSpPr/>
            <p:nvPr/>
          </p:nvSpPr>
          <p:spPr>
            <a:xfrm>
              <a:off x="6797166" y="0"/>
              <a:ext cx="1887512" cy="200945"/>
            </a:xfrm>
            <a:prstGeom prst="chevron">
              <a:avLst/>
            </a:prstGeom>
            <a:solidFill>
              <a:schemeClr val="bg1"/>
            </a:solidFill>
            <a:effectLst/>
          </p:spPr>
          <p:style>
            <a:lnRef idx="0">
              <a:schemeClr val="lt1">
                <a:hueOff val="0"/>
                <a:satOff val="0"/>
                <a:lumOff val="0"/>
                <a:alphaOff val="0"/>
              </a:schemeClr>
            </a:lnRef>
            <a:fillRef idx="3">
              <a:scrgbClr r="0" g="0" b="0"/>
            </a:fillRef>
            <a:effectRef idx="3">
              <a:scrgbClr r="0" g="0" b="0"/>
            </a:effectRef>
            <a:fontRef idx="minor">
              <a:schemeClr val="lt1"/>
            </a:fontRef>
          </p:style>
        </p:sp>
        <p:sp>
          <p:nvSpPr>
            <p:cNvPr id="62" name="Chevron 12"/>
            <p:cNvSpPr/>
            <p:nvPr/>
          </p:nvSpPr>
          <p:spPr>
            <a:xfrm>
              <a:off x="6897639" y="0"/>
              <a:ext cx="1686567" cy="20094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8006" tIns="16002" rIns="16002" bIns="16002" numCol="1" spcCol="1270" anchor="ctr" anchorCtr="0">
              <a:noAutofit/>
            </a:bodyPr>
            <a:lstStyle/>
            <a:p>
              <a:pPr lvl="0" algn="ctr" defTabSz="533400">
                <a:lnSpc>
                  <a:spcPct val="90000"/>
                </a:lnSpc>
                <a:spcBef>
                  <a:spcPct val="0"/>
                </a:spcBef>
                <a:spcAft>
                  <a:spcPct val="35000"/>
                </a:spcAft>
              </a:pPr>
              <a:r>
                <a:rPr lang="en-US" sz="1200" kern="1200" dirty="0" smtClean="0">
                  <a:solidFill>
                    <a:schemeClr val="bg2">
                      <a:lumMod val="10000"/>
                    </a:schemeClr>
                  </a:solidFill>
                </a:rPr>
                <a:t>Future Work</a:t>
              </a:r>
              <a:endParaRPr lang="en-US" sz="1200" kern="1200" dirty="0">
                <a:solidFill>
                  <a:schemeClr val="bg2">
                    <a:lumMod val="10000"/>
                  </a:schemeClr>
                </a:solidFill>
              </a:endParaRPr>
            </a:p>
          </p:txBody>
        </p:sp>
      </p:grpSp>
      <p:pic>
        <p:nvPicPr>
          <p:cNvPr id="8" name="Picture 7" descr="station_week_day.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58793" y="2017637"/>
            <a:ext cx="8653886" cy="3906005"/>
          </a:xfrm>
          <a:prstGeom prst="rect">
            <a:avLst/>
          </a:prstGeom>
        </p:spPr>
      </p:pic>
      <p:sp>
        <p:nvSpPr>
          <p:cNvPr id="31" name="Frame 30"/>
          <p:cNvSpPr/>
          <p:nvPr/>
        </p:nvSpPr>
        <p:spPr>
          <a:xfrm>
            <a:off x="4578876" y="2182940"/>
            <a:ext cx="1089787" cy="948368"/>
          </a:xfrm>
          <a:prstGeom prst="frame">
            <a:avLst/>
          </a:prstGeom>
          <a:solidFill>
            <a:srgbClr val="FF0000"/>
          </a:solidFill>
          <a:ln w="31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2" name="Frame 31"/>
          <p:cNvSpPr/>
          <p:nvPr/>
        </p:nvSpPr>
        <p:spPr>
          <a:xfrm>
            <a:off x="2348954" y="2288523"/>
            <a:ext cx="1089787" cy="948368"/>
          </a:xfrm>
          <a:prstGeom prst="frame">
            <a:avLst/>
          </a:prstGeom>
          <a:solidFill>
            <a:srgbClr val="FF0000"/>
          </a:solidFill>
          <a:ln w="31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3" name="Frame 32"/>
          <p:cNvSpPr/>
          <p:nvPr/>
        </p:nvSpPr>
        <p:spPr>
          <a:xfrm>
            <a:off x="5946049" y="2017637"/>
            <a:ext cx="599965" cy="941362"/>
          </a:xfrm>
          <a:prstGeom prst="frame">
            <a:avLst/>
          </a:prstGeom>
          <a:solidFill>
            <a:srgbClr val="FF0000"/>
          </a:solidFill>
          <a:ln w="31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19831532"/>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64772" y="555439"/>
            <a:ext cx="7772400" cy="834090"/>
          </a:xfrm>
        </p:spPr>
        <p:txBody>
          <a:bodyPr>
            <a:normAutofit/>
          </a:bodyPr>
          <a:lstStyle/>
          <a:p>
            <a:pPr algn="l"/>
            <a:r>
              <a:rPr lang="en-US" sz="2800" dirty="0" smtClean="0"/>
              <a:t>Peak </a:t>
            </a:r>
            <a:r>
              <a:rPr lang="en-US" sz="2800" dirty="0" smtClean="0"/>
              <a:t>traffic at Penn Station </a:t>
            </a:r>
            <a:r>
              <a:rPr lang="mr-IN" sz="2800" dirty="0" smtClean="0"/>
              <a:t>–</a:t>
            </a:r>
            <a:r>
              <a:rPr lang="en-US" sz="2800" dirty="0" smtClean="0"/>
              <a:t> Tuesday &amp; Thursday</a:t>
            </a:r>
            <a:endParaRPr lang="en-US" sz="2800" dirty="0"/>
          </a:p>
        </p:txBody>
      </p:sp>
      <p:graphicFrame>
        <p:nvGraphicFramePr>
          <p:cNvPr id="4" name="Diagram 3">
            <a:extLst>
              <a:ext uri="{FF2B5EF4-FFF2-40B4-BE49-F238E27FC236}">
                <a16:creationId xmlns:a16="http://schemas.microsoft.com/office/drawing/2014/main" xmlns="" id="{F38EA502-2593-694F-B4D1-648749C20E7D}"/>
              </a:ext>
            </a:extLst>
          </p:cNvPr>
          <p:cNvGraphicFramePr/>
          <p:nvPr>
            <p:extLst>
              <p:ext uri="{D42A27DB-BD31-4B8C-83A1-F6EECF244321}">
                <p14:modId xmlns:p14="http://schemas.microsoft.com/office/powerpoint/2010/main" val="2247670320"/>
              </p:ext>
            </p:extLst>
          </p:nvPr>
        </p:nvGraphicFramePr>
        <p:xfrm>
          <a:off x="258793" y="73692"/>
          <a:ext cx="8686800" cy="20094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48" name="Group 47"/>
          <p:cNvGrpSpPr/>
          <p:nvPr/>
        </p:nvGrpSpPr>
        <p:grpSpPr>
          <a:xfrm>
            <a:off x="41970" y="71351"/>
            <a:ext cx="2306984" cy="203287"/>
            <a:chOff x="2120" y="0"/>
            <a:chExt cx="1887512" cy="200945"/>
          </a:xfrm>
        </p:grpSpPr>
        <p:sp>
          <p:nvSpPr>
            <p:cNvPr id="49" name="Chevron 48"/>
            <p:cNvSpPr/>
            <p:nvPr/>
          </p:nvSpPr>
          <p:spPr>
            <a:xfrm>
              <a:off x="2120" y="0"/>
              <a:ext cx="1887512" cy="200945"/>
            </a:xfrm>
            <a:prstGeom prst="chevron">
              <a:avLst/>
            </a:prstGeom>
            <a:solidFill>
              <a:schemeClr val="bg1"/>
            </a:solidFill>
            <a:ln>
              <a:solidFill>
                <a:schemeClr val="bg1"/>
              </a:solidFill>
            </a:ln>
          </p:spPr>
          <p:style>
            <a:lnRef idx="0">
              <a:schemeClr val="lt1">
                <a:hueOff val="0"/>
                <a:satOff val="0"/>
                <a:lumOff val="0"/>
                <a:alphaOff val="0"/>
              </a:schemeClr>
            </a:lnRef>
            <a:fillRef idx="3">
              <a:scrgbClr r="0" g="0" b="0"/>
            </a:fillRef>
            <a:effectRef idx="3">
              <a:schemeClr val="accent3">
                <a:hueOff val="0"/>
                <a:satOff val="0"/>
                <a:lumOff val="0"/>
                <a:alphaOff val="0"/>
              </a:schemeClr>
            </a:effectRef>
            <a:fontRef idx="minor">
              <a:schemeClr val="lt1"/>
            </a:fontRef>
          </p:style>
        </p:sp>
        <p:sp>
          <p:nvSpPr>
            <p:cNvPr id="50" name="Chevron 4"/>
            <p:cNvSpPr/>
            <p:nvPr/>
          </p:nvSpPr>
          <p:spPr>
            <a:xfrm>
              <a:off x="102593" y="0"/>
              <a:ext cx="1686567" cy="20094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8006" tIns="16002" rIns="16002" bIns="16002" numCol="1" spcCol="1270" anchor="ctr" anchorCtr="0">
              <a:noAutofit/>
            </a:bodyPr>
            <a:lstStyle/>
            <a:p>
              <a:pPr lvl="0" algn="ctr" defTabSz="533400">
                <a:lnSpc>
                  <a:spcPct val="90000"/>
                </a:lnSpc>
                <a:spcBef>
                  <a:spcPct val="0"/>
                </a:spcBef>
                <a:spcAft>
                  <a:spcPct val="35000"/>
                </a:spcAft>
              </a:pPr>
              <a:r>
                <a:rPr lang="en-US" sz="1200" kern="1200" dirty="0" smtClean="0">
                  <a:solidFill>
                    <a:srgbClr val="1E1C11"/>
                  </a:solidFill>
                </a:rPr>
                <a:t>Introduction</a:t>
              </a:r>
              <a:endParaRPr lang="en-US" sz="1200" kern="1200" dirty="0">
                <a:solidFill>
                  <a:srgbClr val="1E1C11"/>
                </a:solidFill>
              </a:endParaRPr>
            </a:p>
          </p:txBody>
        </p:sp>
      </p:grpSp>
      <p:grpSp>
        <p:nvGrpSpPr>
          <p:cNvPr id="51" name="Group 50"/>
          <p:cNvGrpSpPr/>
          <p:nvPr/>
        </p:nvGrpSpPr>
        <p:grpSpPr>
          <a:xfrm>
            <a:off x="1740732" y="71351"/>
            <a:ext cx="2306984" cy="203287"/>
            <a:chOff x="1700882" y="0"/>
            <a:chExt cx="1887512" cy="200945"/>
          </a:xfrm>
          <a:solidFill>
            <a:schemeClr val="bg1"/>
          </a:solidFill>
        </p:grpSpPr>
        <p:sp>
          <p:nvSpPr>
            <p:cNvPr id="52" name="Chevron 51"/>
            <p:cNvSpPr/>
            <p:nvPr/>
          </p:nvSpPr>
          <p:spPr>
            <a:xfrm>
              <a:off x="1700882" y="0"/>
              <a:ext cx="1887512" cy="200945"/>
            </a:xfrm>
            <a:prstGeom prst="chevron">
              <a:avLst/>
            </a:prstGeom>
            <a:grpFill/>
            <a:ln>
              <a:solidFill>
                <a:schemeClr val="bg1"/>
              </a:solidFill>
            </a:ln>
            <a:effectLst/>
          </p:spPr>
          <p:style>
            <a:lnRef idx="0">
              <a:schemeClr val="lt1">
                <a:hueOff val="0"/>
                <a:satOff val="0"/>
                <a:lumOff val="0"/>
                <a:alphaOff val="0"/>
              </a:schemeClr>
            </a:lnRef>
            <a:fillRef idx="3">
              <a:scrgbClr r="0" g="0" b="0"/>
            </a:fillRef>
            <a:effectRef idx="3">
              <a:scrgbClr r="0" g="0" b="0"/>
            </a:effectRef>
            <a:fontRef idx="minor">
              <a:schemeClr val="lt1"/>
            </a:fontRef>
          </p:style>
        </p:sp>
        <p:sp>
          <p:nvSpPr>
            <p:cNvPr id="53" name="Chevron 6"/>
            <p:cNvSpPr/>
            <p:nvPr/>
          </p:nvSpPr>
          <p:spPr>
            <a:xfrm>
              <a:off x="1801355" y="0"/>
              <a:ext cx="1686567" cy="200945"/>
            </a:xfrm>
            <a:prstGeom prst="rect">
              <a:avLst/>
            </a:prstGeom>
            <a:grpFill/>
            <a:ln>
              <a:solidFill>
                <a:schemeClr val="bg1"/>
              </a:solidFill>
            </a:ln>
          </p:spPr>
          <p:style>
            <a:lnRef idx="0">
              <a:scrgbClr r="0" g="0" b="0"/>
            </a:lnRef>
            <a:fillRef idx="0">
              <a:scrgbClr r="0" g="0" b="0"/>
            </a:fillRef>
            <a:effectRef idx="0">
              <a:scrgbClr r="0" g="0" b="0"/>
            </a:effectRef>
            <a:fontRef idx="minor">
              <a:schemeClr val="lt1"/>
            </a:fontRef>
          </p:style>
          <p:txBody>
            <a:bodyPr spcFirstLastPara="0" vert="horz" wrap="square" lIns="48006" tIns="16002" rIns="16002" bIns="16002" numCol="1" spcCol="1270" anchor="ctr" anchorCtr="0">
              <a:noAutofit/>
            </a:bodyPr>
            <a:lstStyle/>
            <a:p>
              <a:pPr lvl="0" algn="ctr" defTabSz="533400">
                <a:lnSpc>
                  <a:spcPct val="90000"/>
                </a:lnSpc>
                <a:spcBef>
                  <a:spcPct val="0"/>
                </a:spcBef>
                <a:spcAft>
                  <a:spcPct val="35000"/>
                </a:spcAft>
              </a:pPr>
              <a:r>
                <a:rPr lang="en-US" sz="1200" kern="1200" dirty="0" smtClean="0">
                  <a:solidFill>
                    <a:schemeClr val="bg2">
                      <a:lumMod val="10000"/>
                    </a:schemeClr>
                  </a:solidFill>
                </a:rPr>
                <a:t>Methodology</a:t>
              </a:r>
              <a:endParaRPr lang="en-US" sz="1200" kern="1200" dirty="0">
                <a:solidFill>
                  <a:schemeClr val="bg2">
                    <a:lumMod val="10000"/>
                  </a:schemeClr>
                </a:solidFill>
              </a:endParaRPr>
            </a:p>
          </p:txBody>
        </p:sp>
      </p:grpSp>
      <p:grpSp>
        <p:nvGrpSpPr>
          <p:cNvPr id="54" name="Group 53"/>
          <p:cNvGrpSpPr/>
          <p:nvPr/>
        </p:nvGrpSpPr>
        <p:grpSpPr>
          <a:xfrm>
            <a:off x="3439493" y="71351"/>
            <a:ext cx="2306984" cy="203287"/>
            <a:chOff x="3399643" y="0"/>
            <a:chExt cx="1887512" cy="200945"/>
          </a:xfrm>
        </p:grpSpPr>
        <p:sp>
          <p:nvSpPr>
            <p:cNvPr id="55" name="Chevron 54"/>
            <p:cNvSpPr/>
            <p:nvPr/>
          </p:nvSpPr>
          <p:spPr>
            <a:xfrm>
              <a:off x="3399643" y="0"/>
              <a:ext cx="1887512" cy="200945"/>
            </a:xfrm>
            <a:prstGeom prst="chevron">
              <a:avLst/>
            </a:prstGeom>
            <a:solidFill>
              <a:schemeClr val="bg1">
                <a:lumMod val="75000"/>
              </a:schemeClr>
            </a:solidFill>
            <a:ln>
              <a:solidFill>
                <a:schemeClr val="bg1">
                  <a:lumMod val="75000"/>
                </a:schemeClr>
              </a:solidFill>
            </a:ln>
            <a:effectLst/>
          </p:spPr>
          <p:style>
            <a:lnRef idx="0">
              <a:schemeClr val="lt1">
                <a:hueOff val="0"/>
                <a:satOff val="0"/>
                <a:lumOff val="0"/>
                <a:alphaOff val="0"/>
              </a:schemeClr>
            </a:lnRef>
            <a:fillRef idx="3">
              <a:scrgbClr r="0" g="0" b="0"/>
            </a:fillRef>
            <a:effectRef idx="3">
              <a:scrgbClr r="0" g="0" b="0"/>
            </a:effectRef>
            <a:fontRef idx="minor">
              <a:schemeClr val="lt1"/>
            </a:fontRef>
          </p:style>
        </p:sp>
        <p:sp>
          <p:nvSpPr>
            <p:cNvPr id="56" name="Chevron 8"/>
            <p:cNvSpPr/>
            <p:nvPr/>
          </p:nvSpPr>
          <p:spPr>
            <a:xfrm>
              <a:off x="3500116" y="0"/>
              <a:ext cx="1686567" cy="20094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8006" tIns="16002" rIns="16002" bIns="16002" numCol="1" spcCol="1270" anchor="ctr" anchorCtr="0">
              <a:noAutofit/>
            </a:bodyPr>
            <a:lstStyle/>
            <a:p>
              <a:pPr lvl="0" algn="ctr" defTabSz="533400">
                <a:lnSpc>
                  <a:spcPct val="90000"/>
                </a:lnSpc>
                <a:spcBef>
                  <a:spcPct val="0"/>
                </a:spcBef>
                <a:spcAft>
                  <a:spcPct val="35000"/>
                </a:spcAft>
              </a:pPr>
              <a:r>
                <a:rPr lang="en-US" sz="1200" kern="1200" dirty="0" smtClean="0">
                  <a:solidFill>
                    <a:schemeClr val="bg1"/>
                  </a:solidFill>
                </a:rPr>
                <a:t>Results</a:t>
              </a:r>
              <a:endParaRPr lang="en-US" sz="1200" kern="1200" dirty="0">
                <a:solidFill>
                  <a:schemeClr val="bg1"/>
                </a:solidFill>
              </a:endParaRPr>
            </a:p>
          </p:txBody>
        </p:sp>
      </p:grpSp>
      <p:grpSp>
        <p:nvGrpSpPr>
          <p:cNvPr id="57" name="Group 56"/>
          <p:cNvGrpSpPr/>
          <p:nvPr/>
        </p:nvGrpSpPr>
        <p:grpSpPr>
          <a:xfrm>
            <a:off x="5138255" y="71351"/>
            <a:ext cx="2306984" cy="203287"/>
            <a:chOff x="5098405" y="0"/>
            <a:chExt cx="1887512" cy="200945"/>
          </a:xfrm>
        </p:grpSpPr>
        <p:sp>
          <p:nvSpPr>
            <p:cNvPr id="58" name="Chevron 57"/>
            <p:cNvSpPr/>
            <p:nvPr/>
          </p:nvSpPr>
          <p:spPr>
            <a:xfrm>
              <a:off x="5098405" y="0"/>
              <a:ext cx="1887512" cy="200945"/>
            </a:xfrm>
            <a:prstGeom prst="chevron">
              <a:avLst/>
            </a:prstGeom>
            <a:solidFill>
              <a:schemeClr val="bg1"/>
            </a:solidFill>
            <a:effectLst/>
          </p:spPr>
          <p:style>
            <a:lnRef idx="0">
              <a:schemeClr val="lt1">
                <a:hueOff val="0"/>
                <a:satOff val="0"/>
                <a:lumOff val="0"/>
                <a:alphaOff val="0"/>
              </a:schemeClr>
            </a:lnRef>
            <a:fillRef idx="3">
              <a:scrgbClr r="0" g="0" b="0"/>
            </a:fillRef>
            <a:effectRef idx="3">
              <a:scrgbClr r="0" g="0" b="0"/>
            </a:effectRef>
            <a:fontRef idx="minor">
              <a:schemeClr val="lt1"/>
            </a:fontRef>
          </p:style>
        </p:sp>
        <p:sp>
          <p:nvSpPr>
            <p:cNvPr id="59" name="Chevron 10"/>
            <p:cNvSpPr/>
            <p:nvPr/>
          </p:nvSpPr>
          <p:spPr>
            <a:xfrm>
              <a:off x="5198878" y="0"/>
              <a:ext cx="1686567" cy="20094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8006" tIns="16002" rIns="16002" bIns="16002" numCol="1" spcCol="1270" anchor="ctr" anchorCtr="0">
              <a:noAutofit/>
            </a:bodyPr>
            <a:lstStyle/>
            <a:p>
              <a:pPr lvl="0" algn="ctr" defTabSz="533400">
                <a:lnSpc>
                  <a:spcPct val="90000"/>
                </a:lnSpc>
                <a:spcBef>
                  <a:spcPct val="0"/>
                </a:spcBef>
                <a:spcAft>
                  <a:spcPct val="35000"/>
                </a:spcAft>
              </a:pPr>
              <a:r>
                <a:rPr lang="en-US" sz="1200" kern="1200" dirty="0" smtClean="0">
                  <a:solidFill>
                    <a:schemeClr val="bg2">
                      <a:lumMod val="10000"/>
                    </a:schemeClr>
                  </a:solidFill>
                </a:rPr>
                <a:t>Conclusions</a:t>
              </a:r>
              <a:endParaRPr lang="en-US" sz="1200" kern="1200" dirty="0">
                <a:solidFill>
                  <a:schemeClr val="bg2">
                    <a:lumMod val="10000"/>
                  </a:schemeClr>
                </a:solidFill>
              </a:endParaRPr>
            </a:p>
          </p:txBody>
        </p:sp>
      </p:grpSp>
      <p:grpSp>
        <p:nvGrpSpPr>
          <p:cNvPr id="60" name="Group 59"/>
          <p:cNvGrpSpPr/>
          <p:nvPr/>
        </p:nvGrpSpPr>
        <p:grpSpPr>
          <a:xfrm>
            <a:off x="6837016" y="71351"/>
            <a:ext cx="2306984" cy="203287"/>
            <a:chOff x="6797166" y="0"/>
            <a:chExt cx="1887512" cy="200945"/>
          </a:xfrm>
        </p:grpSpPr>
        <p:sp>
          <p:nvSpPr>
            <p:cNvPr id="61" name="Chevron 60"/>
            <p:cNvSpPr/>
            <p:nvPr/>
          </p:nvSpPr>
          <p:spPr>
            <a:xfrm>
              <a:off x="6797166" y="0"/>
              <a:ext cx="1887512" cy="200945"/>
            </a:xfrm>
            <a:prstGeom prst="chevron">
              <a:avLst/>
            </a:prstGeom>
            <a:solidFill>
              <a:schemeClr val="bg1"/>
            </a:solidFill>
            <a:effectLst/>
          </p:spPr>
          <p:style>
            <a:lnRef idx="0">
              <a:schemeClr val="lt1">
                <a:hueOff val="0"/>
                <a:satOff val="0"/>
                <a:lumOff val="0"/>
                <a:alphaOff val="0"/>
              </a:schemeClr>
            </a:lnRef>
            <a:fillRef idx="3">
              <a:scrgbClr r="0" g="0" b="0"/>
            </a:fillRef>
            <a:effectRef idx="3">
              <a:scrgbClr r="0" g="0" b="0"/>
            </a:effectRef>
            <a:fontRef idx="minor">
              <a:schemeClr val="lt1"/>
            </a:fontRef>
          </p:style>
        </p:sp>
        <p:sp>
          <p:nvSpPr>
            <p:cNvPr id="62" name="Chevron 12"/>
            <p:cNvSpPr/>
            <p:nvPr/>
          </p:nvSpPr>
          <p:spPr>
            <a:xfrm>
              <a:off x="6897639" y="0"/>
              <a:ext cx="1686567" cy="20094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8006" tIns="16002" rIns="16002" bIns="16002" numCol="1" spcCol="1270" anchor="ctr" anchorCtr="0">
              <a:noAutofit/>
            </a:bodyPr>
            <a:lstStyle/>
            <a:p>
              <a:pPr lvl="0" algn="ctr" defTabSz="533400">
                <a:lnSpc>
                  <a:spcPct val="90000"/>
                </a:lnSpc>
                <a:spcBef>
                  <a:spcPct val="0"/>
                </a:spcBef>
                <a:spcAft>
                  <a:spcPct val="35000"/>
                </a:spcAft>
              </a:pPr>
              <a:r>
                <a:rPr lang="en-US" sz="1200" kern="1200" dirty="0" smtClean="0">
                  <a:solidFill>
                    <a:schemeClr val="bg2">
                      <a:lumMod val="10000"/>
                    </a:schemeClr>
                  </a:solidFill>
                </a:rPr>
                <a:t>Future Work</a:t>
              </a:r>
              <a:endParaRPr lang="en-US" sz="1200" kern="1200" dirty="0">
                <a:solidFill>
                  <a:schemeClr val="bg2">
                    <a:lumMod val="10000"/>
                  </a:schemeClr>
                </a:solidFill>
              </a:endParaRPr>
            </a:p>
          </p:txBody>
        </p:sp>
      </p:grpSp>
      <p:sp>
        <p:nvSpPr>
          <p:cNvPr id="10" name="Rectangle 9"/>
          <p:cNvSpPr/>
          <p:nvPr/>
        </p:nvSpPr>
        <p:spPr>
          <a:xfrm>
            <a:off x="5442857" y="1914855"/>
            <a:ext cx="3591074" cy="2836674"/>
          </a:xfrm>
          <a:prstGeom prst="rect">
            <a:avLst/>
          </a:prstGeom>
        </p:spPr>
        <p:txBody>
          <a:bodyPr wrap="square">
            <a:spAutoFit/>
          </a:bodyPr>
          <a:lstStyle/>
          <a:p>
            <a:pPr marL="342900" indent="-342900">
              <a:lnSpc>
                <a:spcPct val="150000"/>
              </a:lnSpc>
              <a:buFont typeface="Arial"/>
              <a:buChar char="•"/>
            </a:pPr>
            <a:r>
              <a:rPr lang="en-US" sz="2000" dirty="0"/>
              <a:t>T</a:t>
            </a:r>
            <a:r>
              <a:rPr lang="en-US" sz="2000" dirty="0" smtClean="0"/>
              <a:t>raffic is heaviest during the morning and evening commute hours</a:t>
            </a:r>
          </a:p>
          <a:p>
            <a:pPr marL="342900" indent="-342900">
              <a:lnSpc>
                <a:spcPct val="150000"/>
              </a:lnSpc>
              <a:buFont typeface="Arial"/>
              <a:buChar char="•"/>
            </a:pPr>
            <a:r>
              <a:rPr lang="en-US" sz="2000" dirty="0" smtClean="0"/>
              <a:t>Tuesday and Thursday show similar variation by time of day</a:t>
            </a:r>
            <a:endParaRPr lang="en-US" sz="2000" dirty="0"/>
          </a:p>
        </p:txBody>
      </p:sp>
      <p:pic>
        <p:nvPicPr>
          <p:cNvPr id="3" name="Picture 2" descr="penn_on_thursday.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97461" y="4110958"/>
            <a:ext cx="5050416" cy="2648858"/>
          </a:xfrm>
          <a:prstGeom prst="rect">
            <a:avLst/>
          </a:prstGeom>
        </p:spPr>
      </p:pic>
      <p:pic>
        <p:nvPicPr>
          <p:cNvPr id="5" name="Picture 4" descr="penn_on_tuesday.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89210" y="1389529"/>
            <a:ext cx="5050416" cy="2648858"/>
          </a:xfrm>
          <a:prstGeom prst="rect">
            <a:avLst/>
          </a:prstGeom>
        </p:spPr>
      </p:pic>
    </p:spTree>
    <p:extLst>
      <p:ext uri="{BB962C8B-B14F-4D97-AF65-F5344CB8AC3E}">
        <p14:creationId xmlns:p14="http://schemas.microsoft.com/office/powerpoint/2010/main" val="3778104238"/>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64772" y="555439"/>
            <a:ext cx="7772400" cy="834090"/>
          </a:xfrm>
        </p:spPr>
        <p:txBody>
          <a:bodyPr>
            <a:normAutofit/>
          </a:bodyPr>
          <a:lstStyle/>
          <a:p>
            <a:pPr algn="l"/>
            <a:r>
              <a:rPr lang="en-US" sz="2800" dirty="0" smtClean="0"/>
              <a:t>Peak </a:t>
            </a:r>
            <a:r>
              <a:rPr lang="en-US" sz="2800" dirty="0" smtClean="0"/>
              <a:t>traffic at Grand Central </a:t>
            </a:r>
            <a:r>
              <a:rPr lang="mr-IN" sz="2800" dirty="0" smtClean="0"/>
              <a:t>–</a:t>
            </a:r>
            <a:r>
              <a:rPr lang="en-US" sz="2800" dirty="0" smtClean="0"/>
              <a:t> Tuesday &amp; Thursday</a:t>
            </a:r>
            <a:endParaRPr lang="en-US" sz="2800" dirty="0"/>
          </a:p>
        </p:txBody>
      </p:sp>
      <p:graphicFrame>
        <p:nvGraphicFramePr>
          <p:cNvPr id="4" name="Diagram 3">
            <a:extLst>
              <a:ext uri="{FF2B5EF4-FFF2-40B4-BE49-F238E27FC236}">
                <a16:creationId xmlns:a16="http://schemas.microsoft.com/office/drawing/2014/main" xmlns="" id="{F38EA502-2593-694F-B4D1-648749C20E7D}"/>
              </a:ext>
            </a:extLst>
          </p:cNvPr>
          <p:cNvGraphicFramePr/>
          <p:nvPr>
            <p:extLst>
              <p:ext uri="{D42A27DB-BD31-4B8C-83A1-F6EECF244321}">
                <p14:modId xmlns:p14="http://schemas.microsoft.com/office/powerpoint/2010/main" val="6231938"/>
              </p:ext>
            </p:extLst>
          </p:nvPr>
        </p:nvGraphicFramePr>
        <p:xfrm>
          <a:off x="258793" y="73692"/>
          <a:ext cx="8686800" cy="20094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48" name="Group 47"/>
          <p:cNvGrpSpPr/>
          <p:nvPr/>
        </p:nvGrpSpPr>
        <p:grpSpPr>
          <a:xfrm>
            <a:off x="41970" y="71351"/>
            <a:ext cx="2306984" cy="203287"/>
            <a:chOff x="2120" y="0"/>
            <a:chExt cx="1887512" cy="200945"/>
          </a:xfrm>
        </p:grpSpPr>
        <p:sp>
          <p:nvSpPr>
            <p:cNvPr id="49" name="Chevron 48"/>
            <p:cNvSpPr/>
            <p:nvPr/>
          </p:nvSpPr>
          <p:spPr>
            <a:xfrm>
              <a:off x="2120" y="0"/>
              <a:ext cx="1887512" cy="200945"/>
            </a:xfrm>
            <a:prstGeom prst="chevron">
              <a:avLst/>
            </a:prstGeom>
            <a:solidFill>
              <a:schemeClr val="bg1"/>
            </a:solidFill>
            <a:ln>
              <a:solidFill>
                <a:schemeClr val="bg1"/>
              </a:solidFill>
            </a:ln>
          </p:spPr>
          <p:style>
            <a:lnRef idx="0">
              <a:schemeClr val="lt1">
                <a:hueOff val="0"/>
                <a:satOff val="0"/>
                <a:lumOff val="0"/>
                <a:alphaOff val="0"/>
              </a:schemeClr>
            </a:lnRef>
            <a:fillRef idx="3">
              <a:scrgbClr r="0" g="0" b="0"/>
            </a:fillRef>
            <a:effectRef idx="3">
              <a:schemeClr val="accent3">
                <a:hueOff val="0"/>
                <a:satOff val="0"/>
                <a:lumOff val="0"/>
                <a:alphaOff val="0"/>
              </a:schemeClr>
            </a:effectRef>
            <a:fontRef idx="minor">
              <a:schemeClr val="lt1"/>
            </a:fontRef>
          </p:style>
        </p:sp>
        <p:sp>
          <p:nvSpPr>
            <p:cNvPr id="50" name="Chevron 4"/>
            <p:cNvSpPr/>
            <p:nvPr/>
          </p:nvSpPr>
          <p:spPr>
            <a:xfrm>
              <a:off x="102593" y="0"/>
              <a:ext cx="1686567" cy="20094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8006" tIns="16002" rIns="16002" bIns="16002" numCol="1" spcCol="1270" anchor="ctr" anchorCtr="0">
              <a:noAutofit/>
            </a:bodyPr>
            <a:lstStyle/>
            <a:p>
              <a:pPr lvl="0" algn="ctr" defTabSz="533400">
                <a:lnSpc>
                  <a:spcPct val="90000"/>
                </a:lnSpc>
                <a:spcBef>
                  <a:spcPct val="0"/>
                </a:spcBef>
                <a:spcAft>
                  <a:spcPct val="35000"/>
                </a:spcAft>
              </a:pPr>
              <a:r>
                <a:rPr lang="en-US" sz="1200" kern="1200" dirty="0" smtClean="0">
                  <a:solidFill>
                    <a:srgbClr val="1E1C11"/>
                  </a:solidFill>
                </a:rPr>
                <a:t>Introduction</a:t>
              </a:r>
              <a:endParaRPr lang="en-US" sz="1200" kern="1200" dirty="0">
                <a:solidFill>
                  <a:srgbClr val="1E1C11"/>
                </a:solidFill>
              </a:endParaRPr>
            </a:p>
          </p:txBody>
        </p:sp>
      </p:grpSp>
      <p:grpSp>
        <p:nvGrpSpPr>
          <p:cNvPr id="51" name="Group 50"/>
          <p:cNvGrpSpPr/>
          <p:nvPr/>
        </p:nvGrpSpPr>
        <p:grpSpPr>
          <a:xfrm>
            <a:off x="1740732" y="71351"/>
            <a:ext cx="2306984" cy="203287"/>
            <a:chOff x="1700882" y="0"/>
            <a:chExt cx="1887512" cy="200945"/>
          </a:xfrm>
          <a:solidFill>
            <a:schemeClr val="bg1"/>
          </a:solidFill>
        </p:grpSpPr>
        <p:sp>
          <p:nvSpPr>
            <p:cNvPr id="52" name="Chevron 51"/>
            <p:cNvSpPr/>
            <p:nvPr/>
          </p:nvSpPr>
          <p:spPr>
            <a:xfrm>
              <a:off x="1700882" y="0"/>
              <a:ext cx="1887512" cy="200945"/>
            </a:xfrm>
            <a:prstGeom prst="chevron">
              <a:avLst/>
            </a:prstGeom>
            <a:grpFill/>
            <a:ln>
              <a:solidFill>
                <a:schemeClr val="bg1"/>
              </a:solidFill>
            </a:ln>
            <a:effectLst/>
          </p:spPr>
          <p:style>
            <a:lnRef idx="0">
              <a:schemeClr val="lt1">
                <a:hueOff val="0"/>
                <a:satOff val="0"/>
                <a:lumOff val="0"/>
                <a:alphaOff val="0"/>
              </a:schemeClr>
            </a:lnRef>
            <a:fillRef idx="3">
              <a:scrgbClr r="0" g="0" b="0"/>
            </a:fillRef>
            <a:effectRef idx="3">
              <a:scrgbClr r="0" g="0" b="0"/>
            </a:effectRef>
            <a:fontRef idx="minor">
              <a:schemeClr val="lt1"/>
            </a:fontRef>
          </p:style>
        </p:sp>
        <p:sp>
          <p:nvSpPr>
            <p:cNvPr id="53" name="Chevron 6"/>
            <p:cNvSpPr/>
            <p:nvPr/>
          </p:nvSpPr>
          <p:spPr>
            <a:xfrm>
              <a:off x="1801355" y="0"/>
              <a:ext cx="1686567" cy="200945"/>
            </a:xfrm>
            <a:prstGeom prst="rect">
              <a:avLst/>
            </a:prstGeom>
            <a:grpFill/>
            <a:ln>
              <a:solidFill>
                <a:schemeClr val="bg1"/>
              </a:solidFill>
            </a:ln>
          </p:spPr>
          <p:style>
            <a:lnRef idx="0">
              <a:scrgbClr r="0" g="0" b="0"/>
            </a:lnRef>
            <a:fillRef idx="0">
              <a:scrgbClr r="0" g="0" b="0"/>
            </a:fillRef>
            <a:effectRef idx="0">
              <a:scrgbClr r="0" g="0" b="0"/>
            </a:effectRef>
            <a:fontRef idx="minor">
              <a:schemeClr val="lt1"/>
            </a:fontRef>
          </p:style>
          <p:txBody>
            <a:bodyPr spcFirstLastPara="0" vert="horz" wrap="square" lIns="48006" tIns="16002" rIns="16002" bIns="16002" numCol="1" spcCol="1270" anchor="ctr" anchorCtr="0">
              <a:noAutofit/>
            </a:bodyPr>
            <a:lstStyle/>
            <a:p>
              <a:pPr lvl="0" algn="ctr" defTabSz="533400">
                <a:lnSpc>
                  <a:spcPct val="90000"/>
                </a:lnSpc>
                <a:spcBef>
                  <a:spcPct val="0"/>
                </a:spcBef>
                <a:spcAft>
                  <a:spcPct val="35000"/>
                </a:spcAft>
              </a:pPr>
              <a:r>
                <a:rPr lang="en-US" sz="1200" kern="1200" dirty="0" smtClean="0">
                  <a:solidFill>
                    <a:schemeClr val="bg2">
                      <a:lumMod val="10000"/>
                    </a:schemeClr>
                  </a:solidFill>
                </a:rPr>
                <a:t>Methodology</a:t>
              </a:r>
              <a:endParaRPr lang="en-US" sz="1200" kern="1200" dirty="0">
                <a:solidFill>
                  <a:schemeClr val="bg2">
                    <a:lumMod val="10000"/>
                  </a:schemeClr>
                </a:solidFill>
              </a:endParaRPr>
            </a:p>
          </p:txBody>
        </p:sp>
      </p:grpSp>
      <p:grpSp>
        <p:nvGrpSpPr>
          <p:cNvPr id="54" name="Group 53"/>
          <p:cNvGrpSpPr/>
          <p:nvPr/>
        </p:nvGrpSpPr>
        <p:grpSpPr>
          <a:xfrm>
            <a:off x="3439493" y="71351"/>
            <a:ext cx="2306984" cy="203287"/>
            <a:chOff x="3399643" y="0"/>
            <a:chExt cx="1887512" cy="200945"/>
          </a:xfrm>
        </p:grpSpPr>
        <p:sp>
          <p:nvSpPr>
            <p:cNvPr id="55" name="Chevron 54"/>
            <p:cNvSpPr/>
            <p:nvPr/>
          </p:nvSpPr>
          <p:spPr>
            <a:xfrm>
              <a:off x="3399643" y="0"/>
              <a:ext cx="1887512" cy="200945"/>
            </a:xfrm>
            <a:prstGeom prst="chevron">
              <a:avLst/>
            </a:prstGeom>
            <a:solidFill>
              <a:schemeClr val="bg1">
                <a:lumMod val="75000"/>
              </a:schemeClr>
            </a:solidFill>
            <a:ln>
              <a:solidFill>
                <a:schemeClr val="bg1">
                  <a:lumMod val="75000"/>
                </a:schemeClr>
              </a:solidFill>
            </a:ln>
            <a:effectLst/>
          </p:spPr>
          <p:style>
            <a:lnRef idx="0">
              <a:schemeClr val="lt1">
                <a:hueOff val="0"/>
                <a:satOff val="0"/>
                <a:lumOff val="0"/>
                <a:alphaOff val="0"/>
              </a:schemeClr>
            </a:lnRef>
            <a:fillRef idx="3">
              <a:scrgbClr r="0" g="0" b="0"/>
            </a:fillRef>
            <a:effectRef idx="3">
              <a:scrgbClr r="0" g="0" b="0"/>
            </a:effectRef>
            <a:fontRef idx="minor">
              <a:schemeClr val="lt1"/>
            </a:fontRef>
          </p:style>
        </p:sp>
        <p:sp>
          <p:nvSpPr>
            <p:cNvPr id="56" name="Chevron 8"/>
            <p:cNvSpPr/>
            <p:nvPr/>
          </p:nvSpPr>
          <p:spPr>
            <a:xfrm>
              <a:off x="3500116" y="0"/>
              <a:ext cx="1686567" cy="20094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8006" tIns="16002" rIns="16002" bIns="16002" numCol="1" spcCol="1270" anchor="ctr" anchorCtr="0">
              <a:noAutofit/>
            </a:bodyPr>
            <a:lstStyle/>
            <a:p>
              <a:pPr lvl="0" algn="ctr" defTabSz="533400">
                <a:lnSpc>
                  <a:spcPct val="90000"/>
                </a:lnSpc>
                <a:spcBef>
                  <a:spcPct val="0"/>
                </a:spcBef>
                <a:spcAft>
                  <a:spcPct val="35000"/>
                </a:spcAft>
              </a:pPr>
              <a:r>
                <a:rPr lang="en-US" sz="1200" kern="1200" dirty="0" smtClean="0">
                  <a:solidFill>
                    <a:schemeClr val="bg1"/>
                  </a:solidFill>
                </a:rPr>
                <a:t>Results</a:t>
              </a:r>
              <a:endParaRPr lang="en-US" sz="1200" kern="1200" dirty="0">
                <a:solidFill>
                  <a:schemeClr val="bg1"/>
                </a:solidFill>
              </a:endParaRPr>
            </a:p>
          </p:txBody>
        </p:sp>
      </p:grpSp>
      <p:grpSp>
        <p:nvGrpSpPr>
          <p:cNvPr id="57" name="Group 56"/>
          <p:cNvGrpSpPr/>
          <p:nvPr/>
        </p:nvGrpSpPr>
        <p:grpSpPr>
          <a:xfrm>
            <a:off x="5138255" y="71351"/>
            <a:ext cx="2306984" cy="203287"/>
            <a:chOff x="5098405" y="0"/>
            <a:chExt cx="1887512" cy="200945"/>
          </a:xfrm>
        </p:grpSpPr>
        <p:sp>
          <p:nvSpPr>
            <p:cNvPr id="58" name="Chevron 57"/>
            <p:cNvSpPr/>
            <p:nvPr/>
          </p:nvSpPr>
          <p:spPr>
            <a:xfrm>
              <a:off x="5098405" y="0"/>
              <a:ext cx="1887512" cy="200945"/>
            </a:xfrm>
            <a:prstGeom prst="chevron">
              <a:avLst/>
            </a:prstGeom>
            <a:solidFill>
              <a:schemeClr val="bg1"/>
            </a:solidFill>
            <a:effectLst/>
          </p:spPr>
          <p:style>
            <a:lnRef idx="0">
              <a:schemeClr val="lt1">
                <a:hueOff val="0"/>
                <a:satOff val="0"/>
                <a:lumOff val="0"/>
                <a:alphaOff val="0"/>
              </a:schemeClr>
            </a:lnRef>
            <a:fillRef idx="3">
              <a:scrgbClr r="0" g="0" b="0"/>
            </a:fillRef>
            <a:effectRef idx="3">
              <a:scrgbClr r="0" g="0" b="0"/>
            </a:effectRef>
            <a:fontRef idx="minor">
              <a:schemeClr val="lt1"/>
            </a:fontRef>
          </p:style>
        </p:sp>
        <p:sp>
          <p:nvSpPr>
            <p:cNvPr id="59" name="Chevron 10"/>
            <p:cNvSpPr/>
            <p:nvPr/>
          </p:nvSpPr>
          <p:spPr>
            <a:xfrm>
              <a:off x="5198878" y="0"/>
              <a:ext cx="1686567" cy="20094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8006" tIns="16002" rIns="16002" bIns="16002" numCol="1" spcCol="1270" anchor="ctr" anchorCtr="0">
              <a:noAutofit/>
            </a:bodyPr>
            <a:lstStyle/>
            <a:p>
              <a:pPr lvl="0" algn="ctr" defTabSz="533400">
                <a:lnSpc>
                  <a:spcPct val="90000"/>
                </a:lnSpc>
                <a:spcBef>
                  <a:spcPct val="0"/>
                </a:spcBef>
                <a:spcAft>
                  <a:spcPct val="35000"/>
                </a:spcAft>
              </a:pPr>
              <a:r>
                <a:rPr lang="en-US" sz="1200" kern="1200" dirty="0" smtClean="0">
                  <a:solidFill>
                    <a:schemeClr val="bg2">
                      <a:lumMod val="10000"/>
                    </a:schemeClr>
                  </a:solidFill>
                </a:rPr>
                <a:t>Conclusions</a:t>
              </a:r>
              <a:endParaRPr lang="en-US" sz="1200" kern="1200" dirty="0">
                <a:solidFill>
                  <a:schemeClr val="bg2">
                    <a:lumMod val="10000"/>
                  </a:schemeClr>
                </a:solidFill>
              </a:endParaRPr>
            </a:p>
          </p:txBody>
        </p:sp>
      </p:grpSp>
      <p:grpSp>
        <p:nvGrpSpPr>
          <p:cNvPr id="60" name="Group 59"/>
          <p:cNvGrpSpPr/>
          <p:nvPr/>
        </p:nvGrpSpPr>
        <p:grpSpPr>
          <a:xfrm>
            <a:off x="6837016" y="71351"/>
            <a:ext cx="2306984" cy="203287"/>
            <a:chOff x="6797166" y="0"/>
            <a:chExt cx="1887512" cy="200945"/>
          </a:xfrm>
        </p:grpSpPr>
        <p:sp>
          <p:nvSpPr>
            <p:cNvPr id="61" name="Chevron 60"/>
            <p:cNvSpPr/>
            <p:nvPr/>
          </p:nvSpPr>
          <p:spPr>
            <a:xfrm>
              <a:off x="6797166" y="0"/>
              <a:ext cx="1887512" cy="200945"/>
            </a:xfrm>
            <a:prstGeom prst="chevron">
              <a:avLst/>
            </a:prstGeom>
            <a:solidFill>
              <a:schemeClr val="bg1"/>
            </a:solidFill>
            <a:effectLst/>
          </p:spPr>
          <p:style>
            <a:lnRef idx="0">
              <a:schemeClr val="lt1">
                <a:hueOff val="0"/>
                <a:satOff val="0"/>
                <a:lumOff val="0"/>
                <a:alphaOff val="0"/>
              </a:schemeClr>
            </a:lnRef>
            <a:fillRef idx="3">
              <a:scrgbClr r="0" g="0" b="0"/>
            </a:fillRef>
            <a:effectRef idx="3">
              <a:scrgbClr r="0" g="0" b="0"/>
            </a:effectRef>
            <a:fontRef idx="minor">
              <a:schemeClr val="lt1"/>
            </a:fontRef>
          </p:style>
        </p:sp>
        <p:sp>
          <p:nvSpPr>
            <p:cNvPr id="62" name="Chevron 12"/>
            <p:cNvSpPr/>
            <p:nvPr/>
          </p:nvSpPr>
          <p:spPr>
            <a:xfrm>
              <a:off x="6897639" y="0"/>
              <a:ext cx="1686567" cy="20094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8006" tIns="16002" rIns="16002" bIns="16002" numCol="1" spcCol="1270" anchor="ctr" anchorCtr="0">
              <a:noAutofit/>
            </a:bodyPr>
            <a:lstStyle/>
            <a:p>
              <a:pPr lvl="0" algn="ctr" defTabSz="533400">
                <a:lnSpc>
                  <a:spcPct val="90000"/>
                </a:lnSpc>
                <a:spcBef>
                  <a:spcPct val="0"/>
                </a:spcBef>
                <a:spcAft>
                  <a:spcPct val="35000"/>
                </a:spcAft>
              </a:pPr>
              <a:r>
                <a:rPr lang="en-US" sz="1200" kern="1200" dirty="0" smtClean="0">
                  <a:solidFill>
                    <a:schemeClr val="bg2">
                      <a:lumMod val="10000"/>
                    </a:schemeClr>
                  </a:solidFill>
                </a:rPr>
                <a:t>Future Work</a:t>
              </a:r>
              <a:endParaRPr lang="en-US" sz="1200" kern="1200" dirty="0">
                <a:solidFill>
                  <a:schemeClr val="bg2">
                    <a:lumMod val="10000"/>
                  </a:schemeClr>
                </a:solidFill>
              </a:endParaRPr>
            </a:p>
          </p:txBody>
        </p:sp>
      </p:grpSp>
      <p:pic>
        <p:nvPicPr>
          <p:cNvPr id="6" name="Picture 5" descr="gct_on_thursday.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58793" y="4110956"/>
            <a:ext cx="5034643" cy="2655030"/>
          </a:xfrm>
          <a:prstGeom prst="rect">
            <a:avLst/>
          </a:prstGeom>
        </p:spPr>
      </p:pic>
      <p:pic>
        <p:nvPicPr>
          <p:cNvPr id="7" name="Picture 6" descr="gct_on_tuesday.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58793" y="1389529"/>
            <a:ext cx="5034643" cy="2655030"/>
          </a:xfrm>
          <a:prstGeom prst="rect">
            <a:avLst/>
          </a:prstGeom>
        </p:spPr>
      </p:pic>
      <p:sp>
        <p:nvSpPr>
          <p:cNvPr id="10" name="Rectangle 9"/>
          <p:cNvSpPr/>
          <p:nvPr/>
        </p:nvSpPr>
        <p:spPr>
          <a:xfrm>
            <a:off x="5415643" y="2976213"/>
            <a:ext cx="3618288" cy="1451679"/>
          </a:xfrm>
          <a:prstGeom prst="rect">
            <a:avLst/>
          </a:prstGeom>
        </p:spPr>
        <p:txBody>
          <a:bodyPr wrap="square">
            <a:spAutoFit/>
          </a:bodyPr>
          <a:lstStyle/>
          <a:p>
            <a:pPr marL="342900" indent="-342900">
              <a:lnSpc>
                <a:spcPct val="150000"/>
              </a:lnSpc>
              <a:buFont typeface="Arial"/>
              <a:buChar char="•"/>
            </a:pPr>
            <a:r>
              <a:rPr lang="en-US" sz="2000" dirty="0" smtClean="0"/>
              <a:t>Lower overall traffic volume than Penn Station</a:t>
            </a:r>
          </a:p>
          <a:p>
            <a:pPr marL="342900" indent="-342900">
              <a:lnSpc>
                <a:spcPct val="150000"/>
              </a:lnSpc>
              <a:buFont typeface="Arial"/>
              <a:buChar char="•"/>
            </a:pPr>
            <a:r>
              <a:rPr lang="en-US" sz="2000" dirty="0" smtClean="0"/>
              <a:t>Same trends</a:t>
            </a:r>
          </a:p>
        </p:txBody>
      </p:sp>
    </p:spTree>
    <p:extLst>
      <p:ext uri="{BB962C8B-B14F-4D97-AF65-F5344CB8AC3E}">
        <p14:creationId xmlns:p14="http://schemas.microsoft.com/office/powerpoint/2010/main" val="3786966575"/>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64772" y="555439"/>
            <a:ext cx="7772400" cy="834090"/>
          </a:xfrm>
        </p:spPr>
        <p:txBody>
          <a:bodyPr>
            <a:normAutofit/>
          </a:bodyPr>
          <a:lstStyle/>
          <a:p>
            <a:pPr algn="l"/>
            <a:r>
              <a:rPr lang="en-US" sz="2800" dirty="0" smtClean="0"/>
              <a:t>Peak traffic at Time Square </a:t>
            </a:r>
            <a:r>
              <a:rPr lang="mr-IN" sz="2800" dirty="0" smtClean="0"/>
              <a:t>–</a:t>
            </a:r>
            <a:r>
              <a:rPr lang="en-US" sz="2800" dirty="0" smtClean="0"/>
              <a:t> Friday</a:t>
            </a:r>
            <a:endParaRPr lang="en-US" sz="2800" dirty="0"/>
          </a:p>
        </p:txBody>
      </p:sp>
      <p:graphicFrame>
        <p:nvGraphicFramePr>
          <p:cNvPr id="4" name="Diagram 3">
            <a:extLst>
              <a:ext uri="{FF2B5EF4-FFF2-40B4-BE49-F238E27FC236}">
                <a16:creationId xmlns:a16="http://schemas.microsoft.com/office/drawing/2014/main" xmlns="" id="{F38EA502-2593-694F-B4D1-648749C20E7D}"/>
              </a:ext>
            </a:extLst>
          </p:cNvPr>
          <p:cNvGraphicFramePr/>
          <p:nvPr>
            <p:extLst>
              <p:ext uri="{D42A27DB-BD31-4B8C-83A1-F6EECF244321}">
                <p14:modId xmlns:p14="http://schemas.microsoft.com/office/powerpoint/2010/main" val="2707115800"/>
              </p:ext>
            </p:extLst>
          </p:nvPr>
        </p:nvGraphicFramePr>
        <p:xfrm>
          <a:off x="258793" y="73692"/>
          <a:ext cx="8686800" cy="20094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48" name="Group 47"/>
          <p:cNvGrpSpPr/>
          <p:nvPr/>
        </p:nvGrpSpPr>
        <p:grpSpPr>
          <a:xfrm>
            <a:off x="41970" y="71351"/>
            <a:ext cx="2306984" cy="203287"/>
            <a:chOff x="2120" y="0"/>
            <a:chExt cx="1887512" cy="200945"/>
          </a:xfrm>
        </p:grpSpPr>
        <p:sp>
          <p:nvSpPr>
            <p:cNvPr id="49" name="Chevron 48"/>
            <p:cNvSpPr/>
            <p:nvPr/>
          </p:nvSpPr>
          <p:spPr>
            <a:xfrm>
              <a:off x="2120" y="0"/>
              <a:ext cx="1887512" cy="200945"/>
            </a:xfrm>
            <a:prstGeom prst="chevron">
              <a:avLst/>
            </a:prstGeom>
            <a:solidFill>
              <a:schemeClr val="bg1"/>
            </a:solidFill>
            <a:ln>
              <a:solidFill>
                <a:schemeClr val="bg1"/>
              </a:solidFill>
            </a:ln>
          </p:spPr>
          <p:style>
            <a:lnRef idx="0">
              <a:schemeClr val="lt1">
                <a:hueOff val="0"/>
                <a:satOff val="0"/>
                <a:lumOff val="0"/>
                <a:alphaOff val="0"/>
              </a:schemeClr>
            </a:lnRef>
            <a:fillRef idx="3">
              <a:scrgbClr r="0" g="0" b="0"/>
            </a:fillRef>
            <a:effectRef idx="3">
              <a:schemeClr val="accent3">
                <a:hueOff val="0"/>
                <a:satOff val="0"/>
                <a:lumOff val="0"/>
                <a:alphaOff val="0"/>
              </a:schemeClr>
            </a:effectRef>
            <a:fontRef idx="minor">
              <a:schemeClr val="lt1"/>
            </a:fontRef>
          </p:style>
        </p:sp>
        <p:sp>
          <p:nvSpPr>
            <p:cNvPr id="50" name="Chevron 4"/>
            <p:cNvSpPr/>
            <p:nvPr/>
          </p:nvSpPr>
          <p:spPr>
            <a:xfrm>
              <a:off x="102593" y="0"/>
              <a:ext cx="1686567" cy="20094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8006" tIns="16002" rIns="16002" bIns="16002" numCol="1" spcCol="1270" anchor="ctr" anchorCtr="0">
              <a:noAutofit/>
            </a:bodyPr>
            <a:lstStyle/>
            <a:p>
              <a:pPr lvl="0" algn="ctr" defTabSz="533400">
                <a:lnSpc>
                  <a:spcPct val="90000"/>
                </a:lnSpc>
                <a:spcBef>
                  <a:spcPct val="0"/>
                </a:spcBef>
                <a:spcAft>
                  <a:spcPct val="35000"/>
                </a:spcAft>
              </a:pPr>
              <a:r>
                <a:rPr lang="en-US" sz="1200" kern="1200" dirty="0" smtClean="0">
                  <a:solidFill>
                    <a:srgbClr val="1E1C11"/>
                  </a:solidFill>
                </a:rPr>
                <a:t>Introduction</a:t>
              </a:r>
              <a:endParaRPr lang="en-US" sz="1200" kern="1200" dirty="0">
                <a:solidFill>
                  <a:srgbClr val="1E1C11"/>
                </a:solidFill>
              </a:endParaRPr>
            </a:p>
          </p:txBody>
        </p:sp>
      </p:grpSp>
      <p:grpSp>
        <p:nvGrpSpPr>
          <p:cNvPr id="51" name="Group 50"/>
          <p:cNvGrpSpPr/>
          <p:nvPr/>
        </p:nvGrpSpPr>
        <p:grpSpPr>
          <a:xfrm>
            <a:off x="1740732" y="71351"/>
            <a:ext cx="2306984" cy="203287"/>
            <a:chOff x="1700882" y="0"/>
            <a:chExt cx="1887512" cy="200945"/>
          </a:xfrm>
          <a:solidFill>
            <a:schemeClr val="bg1"/>
          </a:solidFill>
        </p:grpSpPr>
        <p:sp>
          <p:nvSpPr>
            <p:cNvPr id="52" name="Chevron 51"/>
            <p:cNvSpPr/>
            <p:nvPr/>
          </p:nvSpPr>
          <p:spPr>
            <a:xfrm>
              <a:off x="1700882" y="0"/>
              <a:ext cx="1887512" cy="200945"/>
            </a:xfrm>
            <a:prstGeom prst="chevron">
              <a:avLst/>
            </a:prstGeom>
            <a:grpFill/>
            <a:ln>
              <a:solidFill>
                <a:schemeClr val="bg1"/>
              </a:solidFill>
            </a:ln>
            <a:effectLst/>
          </p:spPr>
          <p:style>
            <a:lnRef idx="0">
              <a:schemeClr val="lt1">
                <a:hueOff val="0"/>
                <a:satOff val="0"/>
                <a:lumOff val="0"/>
                <a:alphaOff val="0"/>
              </a:schemeClr>
            </a:lnRef>
            <a:fillRef idx="3">
              <a:scrgbClr r="0" g="0" b="0"/>
            </a:fillRef>
            <a:effectRef idx="3">
              <a:scrgbClr r="0" g="0" b="0"/>
            </a:effectRef>
            <a:fontRef idx="minor">
              <a:schemeClr val="lt1"/>
            </a:fontRef>
          </p:style>
        </p:sp>
        <p:sp>
          <p:nvSpPr>
            <p:cNvPr id="53" name="Chevron 6"/>
            <p:cNvSpPr/>
            <p:nvPr/>
          </p:nvSpPr>
          <p:spPr>
            <a:xfrm>
              <a:off x="1801355" y="0"/>
              <a:ext cx="1686567" cy="200945"/>
            </a:xfrm>
            <a:prstGeom prst="rect">
              <a:avLst/>
            </a:prstGeom>
            <a:grpFill/>
            <a:ln>
              <a:solidFill>
                <a:schemeClr val="bg1"/>
              </a:solidFill>
            </a:ln>
          </p:spPr>
          <p:style>
            <a:lnRef idx="0">
              <a:scrgbClr r="0" g="0" b="0"/>
            </a:lnRef>
            <a:fillRef idx="0">
              <a:scrgbClr r="0" g="0" b="0"/>
            </a:fillRef>
            <a:effectRef idx="0">
              <a:scrgbClr r="0" g="0" b="0"/>
            </a:effectRef>
            <a:fontRef idx="minor">
              <a:schemeClr val="lt1"/>
            </a:fontRef>
          </p:style>
          <p:txBody>
            <a:bodyPr spcFirstLastPara="0" vert="horz" wrap="square" lIns="48006" tIns="16002" rIns="16002" bIns="16002" numCol="1" spcCol="1270" anchor="ctr" anchorCtr="0">
              <a:noAutofit/>
            </a:bodyPr>
            <a:lstStyle/>
            <a:p>
              <a:pPr lvl="0" algn="ctr" defTabSz="533400">
                <a:lnSpc>
                  <a:spcPct val="90000"/>
                </a:lnSpc>
                <a:spcBef>
                  <a:spcPct val="0"/>
                </a:spcBef>
                <a:spcAft>
                  <a:spcPct val="35000"/>
                </a:spcAft>
              </a:pPr>
              <a:r>
                <a:rPr lang="en-US" sz="1200" kern="1200" dirty="0" smtClean="0">
                  <a:solidFill>
                    <a:schemeClr val="bg2">
                      <a:lumMod val="10000"/>
                    </a:schemeClr>
                  </a:solidFill>
                </a:rPr>
                <a:t>Methodology</a:t>
              </a:r>
              <a:endParaRPr lang="en-US" sz="1200" kern="1200" dirty="0">
                <a:solidFill>
                  <a:schemeClr val="bg2">
                    <a:lumMod val="10000"/>
                  </a:schemeClr>
                </a:solidFill>
              </a:endParaRPr>
            </a:p>
          </p:txBody>
        </p:sp>
      </p:grpSp>
      <p:grpSp>
        <p:nvGrpSpPr>
          <p:cNvPr id="54" name="Group 53"/>
          <p:cNvGrpSpPr/>
          <p:nvPr/>
        </p:nvGrpSpPr>
        <p:grpSpPr>
          <a:xfrm>
            <a:off x="3439493" y="71351"/>
            <a:ext cx="2306984" cy="203287"/>
            <a:chOff x="3399643" y="0"/>
            <a:chExt cx="1887512" cy="200945"/>
          </a:xfrm>
        </p:grpSpPr>
        <p:sp>
          <p:nvSpPr>
            <p:cNvPr id="55" name="Chevron 54"/>
            <p:cNvSpPr/>
            <p:nvPr/>
          </p:nvSpPr>
          <p:spPr>
            <a:xfrm>
              <a:off x="3399643" y="0"/>
              <a:ext cx="1887512" cy="200945"/>
            </a:xfrm>
            <a:prstGeom prst="chevron">
              <a:avLst/>
            </a:prstGeom>
            <a:solidFill>
              <a:schemeClr val="bg1">
                <a:lumMod val="75000"/>
              </a:schemeClr>
            </a:solidFill>
            <a:ln>
              <a:solidFill>
                <a:schemeClr val="bg1">
                  <a:lumMod val="75000"/>
                </a:schemeClr>
              </a:solidFill>
            </a:ln>
            <a:effectLst/>
          </p:spPr>
          <p:style>
            <a:lnRef idx="0">
              <a:schemeClr val="lt1">
                <a:hueOff val="0"/>
                <a:satOff val="0"/>
                <a:lumOff val="0"/>
                <a:alphaOff val="0"/>
              </a:schemeClr>
            </a:lnRef>
            <a:fillRef idx="3">
              <a:scrgbClr r="0" g="0" b="0"/>
            </a:fillRef>
            <a:effectRef idx="3">
              <a:scrgbClr r="0" g="0" b="0"/>
            </a:effectRef>
            <a:fontRef idx="minor">
              <a:schemeClr val="lt1"/>
            </a:fontRef>
          </p:style>
        </p:sp>
        <p:sp>
          <p:nvSpPr>
            <p:cNvPr id="56" name="Chevron 8"/>
            <p:cNvSpPr/>
            <p:nvPr/>
          </p:nvSpPr>
          <p:spPr>
            <a:xfrm>
              <a:off x="3500116" y="0"/>
              <a:ext cx="1686567" cy="20094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8006" tIns="16002" rIns="16002" bIns="16002" numCol="1" spcCol="1270" anchor="ctr" anchorCtr="0">
              <a:noAutofit/>
            </a:bodyPr>
            <a:lstStyle/>
            <a:p>
              <a:pPr lvl="0" algn="ctr" defTabSz="533400">
                <a:lnSpc>
                  <a:spcPct val="90000"/>
                </a:lnSpc>
                <a:spcBef>
                  <a:spcPct val="0"/>
                </a:spcBef>
                <a:spcAft>
                  <a:spcPct val="35000"/>
                </a:spcAft>
              </a:pPr>
              <a:r>
                <a:rPr lang="en-US" sz="1200" kern="1200" dirty="0" smtClean="0">
                  <a:solidFill>
                    <a:schemeClr val="bg1"/>
                  </a:solidFill>
                </a:rPr>
                <a:t>Results</a:t>
              </a:r>
              <a:endParaRPr lang="en-US" sz="1200" kern="1200" dirty="0">
                <a:solidFill>
                  <a:schemeClr val="bg1"/>
                </a:solidFill>
              </a:endParaRPr>
            </a:p>
          </p:txBody>
        </p:sp>
      </p:grpSp>
      <p:grpSp>
        <p:nvGrpSpPr>
          <p:cNvPr id="57" name="Group 56"/>
          <p:cNvGrpSpPr/>
          <p:nvPr/>
        </p:nvGrpSpPr>
        <p:grpSpPr>
          <a:xfrm>
            <a:off x="5138255" y="71351"/>
            <a:ext cx="2306984" cy="203287"/>
            <a:chOff x="5098405" y="0"/>
            <a:chExt cx="1887512" cy="200945"/>
          </a:xfrm>
        </p:grpSpPr>
        <p:sp>
          <p:nvSpPr>
            <p:cNvPr id="58" name="Chevron 57"/>
            <p:cNvSpPr/>
            <p:nvPr/>
          </p:nvSpPr>
          <p:spPr>
            <a:xfrm>
              <a:off x="5098405" y="0"/>
              <a:ext cx="1887512" cy="200945"/>
            </a:xfrm>
            <a:prstGeom prst="chevron">
              <a:avLst/>
            </a:prstGeom>
            <a:solidFill>
              <a:schemeClr val="bg1"/>
            </a:solidFill>
            <a:effectLst/>
          </p:spPr>
          <p:style>
            <a:lnRef idx="0">
              <a:schemeClr val="lt1">
                <a:hueOff val="0"/>
                <a:satOff val="0"/>
                <a:lumOff val="0"/>
                <a:alphaOff val="0"/>
              </a:schemeClr>
            </a:lnRef>
            <a:fillRef idx="3">
              <a:scrgbClr r="0" g="0" b="0"/>
            </a:fillRef>
            <a:effectRef idx="3">
              <a:scrgbClr r="0" g="0" b="0"/>
            </a:effectRef>
            <a:fontRef idx="minor">
              <a:schemeClr val="lt1"/>
            </a:fontRef>
          </p:style>
        </p:sp>
        <p:sp>
          <p:nvSpPr>
            <p:cNvPr id="59" name="Chevron 10"/>
            <p:cNvSpPr/>
            <p:nvPr/>
          </p:nvSpPr>
          <p:spPr>
            <a:xfrm>
              <a:off x="5198878" y="0"/>
              <a:ext cx="1686567" cy="20094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8006" tIns="16002" rIns="16002" bIns="16002" numCol="1" spcCol="1270" anchor="ctr" anchorCtr="0">
              <a:noAutofit/>
            </a:bodyPr>
            <a:lstStyle/>
            <a:p>
              <a:pPr lvl="0" algn="ctr" defTabSz="533400">
                <a:lnSpc>
                  <a:spcPct val="90000"/>
                </a:lnSpc>
                <a:spcBef>
                  <a:spcPct val="0"/>
                </a:spcBef>
                <a:spcAft>
                  <a:spcPct val="35000"/>
                </a:spcAft>
              </a:pPr>
              <a:r>
                <a:rPr lang="en-US" sz="1200" kern="1200" dirty="0" smtClean="0">
                  <a:solidFill>
                    <a:schemeClr val="bg2">
                      <a:lumMod val="10000"/>
                    </a:schemeClr>
                  </a:solidFill>
                </a:rPr>
                <a:t>Conclusions</a:t>
              </a:r>
              <a:endParaRPr lang="en-US" sz="1200" kern="1200" dirty="0">
                <a:solidFill>
                  <a:schemeClr val="bg2">
                    <a:lumMod val="10000"/>
                  </a:schemeClr>
                </a:solidFill>
              </a:endParaRPr>
            </a:p>
          </p:txBody>
        </p:sp>
      </p:grpSp>
      <p:grpSp>
        <p:nvGrpSpPr>
          <p:cNvPr id="60" name="Group 59"/>
          <p:cNvGrpSpPr/>
          <p:nvPr/>
        </p:nvGrpSpPr>
        <p:grpSpPr>
          <a:xfrm>
            <a:off x="6837016" y="71351"/>
            <a:ext cx="2306984" cy="203287"/>
            <a:chOff x="6797166" y="0"/>
            <a:chExt cx="1887512" cy="200945"/>
          </a:xfrm>
        </p:grpSpPr>
        <p:sp>
          <p:nvSpPr>
            <p:cNvPr id="61" name="Chevron 60"/>
            <p:cNvSpPr/>
            <p:nvPr/>
          </p:nvSpPr>
          <p:spPr>
            <a:xfrm>
              <a:off x="6797166" y="0"/>
              <a:ext cx="1887512" cy="200945"/>
            </a:xfrm>
            <a:prstGeom prst="chevron">
              <a:avLst/>
            </a:prstGeom>
            <a:solidFill>
              <a:schemeClr val="bg1"/>
            </a:solidFill>
            <a:effectLst/>
          </p:spPr>
          <p:style>
            <a:lnRef idx="0">
              <a:schemeClr val="lt1">
                <a:hueOff val="0"/>
                <a:satOff val="0"/>
                <a:lumOff val="0"/>
                <a:alphaOff val="0"/>
              </a:schemeClr>
            </a:lnRef>
            <a:fillRef idx="3">
              <a:scrgbClr r="0" g="0" b="0"/>
            </a:fillRef>
            <a:effectRef idx="3">
              <a:scrgbClr r="0" g="0" b="0"/>
            </a:effectRef>
            <a:fontRef idx="minor">
              <a:schemeClr val="lt1"/>
            </a:fontRef>
          </p:style>
        </p:sp>
        <p:sp>
          <p:nvSpPr>
            <p:cNvPr id="62" name="Chevron 12"/>
            <p:cNvSpPr/>
            <p:nvPr/>
          </p:nvSpPr>
          <p:spPr>
            <a:xfrm>
              <a:off x="6897639" y="0"/>
              <a:ext cx="1686567" cy="20094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8006" tIns="16002" rIns="16002" bIns="16002" numCol="1" spcCol="1270" anchor="ctr" anchorCtr="0">
              <a:noAutofit/>
            </a:bodyPr>
            <a:lstStyle/>
            <a:p>
              <a:pPr lvl="0" algn="ctr" defTabSz="533400">
                <a:lnSpc>
                  <a:spcPct val="90000"/>
                </a:lnSpc>
                <a:spcBef>
                  <a:spcPct val="0"/>
                </a:spcBef>
                <a:spcAft>
                  <a:spcPct val="35000"/>
                </a:spcAft>
              </a:pPr>
              <a:r>
                <a:rPr lang="en-US" sz="1200" kern="1200" dirty="0" smtClean="0">
                  <a:solidFill>
                    <a:schemeClr val="bg2">
                      <a:lumMod val="10000"/>
                    </a:schemeClr>
                  </a:solidFill>
                </a:rPr>
                <a:t>Future Work</a:t>
              </a:r>
              <a:endParaRPr lang="en-US" sz="1200" kern="1200" dirty="0">
                <a:solidFill>
                  <a:schemeClr val="bg2">
                    <a:lumMod val="10000"/>
                  </a:schemeClr>
                </a:solidFill>
              </a:endParaRPr>
            </a:p>
          </p:txBody>
        </p:sp>
      </p:grpSp>
      <p:pic>
        <p:nvPicPr>
          <p:cNvPr id="6" name="Picture 5" descr="tsq_on_friday.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58793" y="2097447"/>
            <a:ext cx="8545624" cy="4506554"/>
          </a:xfrm>
          <a:prstGeom prst="rect">
            <a:avLst/>
          </a:prstGeom>
        </p:spPr>
      </p:pic>
      <p:sp>
        <p:nvSpPr>
          <p:cNvPr id="7" name="Rectangle 6"/>
          <p:cNvSpPr/>
          <p:nvPr/>
        </p:nvSpPr>
        <p:spPr>
          <a:xfrm>
            <a:off x="258793" y="1209721"/>
            <a:ext cx="8386278" cy="798680"/>
          </a:xfrm>
          <a:prstGeom prst="rect">
            <a:avLst/>
          </a:prstGeom>
        </p:spPr>
        <p:txBody>
          <a:bodyPr wrap="square">
            <a:spAutoFit/>
          </a:bodyPr>
          <a:lstStyle/>
          <a:p>
            <a:pPr marL="342900" indent="-342900">
              <a:lnSpc>
                <a:spcPct val="130000"/>
              </a:lnSpc>
              <a:buFont typeface="Arial"/>
              <a:buChar char="•"/>
            </a:pPr>
            <a:r>
              <a:rPr lang="en-US" dirty="0" smtClean="0"/>
              <a:t>Traffic is heaviest during commuter hours</a:t>
            </a:r>
          </a:p>
          <a:p>
            <a:pPr marL="342900" indent="-342900">
              <a:lnSpc>
                <a:spcPct val="130000"/>
              </a:lnSpc>
              <a:buFont typeface="Arial"/>
              <a:buChar char="•"/>
            </a:pPr>
            <a:r>
              <a:rPr lang="en-US" dirty="0" smtClean="0"/>
              <a:t>Similar profile as Penn and Grand Central stations </a:t>
            </a:r>
            <a:endParaRPr lang="en-US" dirty="0"/>
          </a:p>
        </p:txBody>
      </p:sp>
    </p:spTree>
    <p:extLst>
      <p:ext uri="{BB962C8B-B14F-4D97-AF65-F5344CB8AC3E}">
        <p14:creationId xmlns:p14="http://schemas.microsoft.com/office/powerpoint/2010/main" val="910476172"/>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Custom 4">
      <a:dk1>
        <a:srgbClr val="FFFFFF"/>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726</TotalTime>
  <Words>1317</Words>
  <Application>Microsoft Macintosh PowerPoint</Application>
  <PresentationFormat>On-screen Show (4:3)</PresentationFormat>
  <Paragraphs>228</Paragraphs>
  <Slides>18</Slides>
  <Notes>18</Notes>
  <HiddenSlides>0</HiddenSlides>
  <MMClips>0</MMClips>
  <ScaleCrop>false</ScaleCrop>
  <HeadingPairs>
    <vt:vector size="4" baseType="variant">
      <vt:variant>
        <vt:lpstr>Theme</vt:lpstr>
      </vt:variant>
      <vt:variant>
        <vt:i4>1</vt:i4>
      </vt:variant>
      <vt:variant>
        <vt:lpstr>Slide Titles</vt:lpstr>
      </vt:variant>
      <vt:variant>
        <vt:i4>18</vt:i4>
      </vt:variant>
    </vt:vector>
  </HeadingPairs>
  <TitlesOfParts>
    <vt:vector size="19" baseType="lpstr">
      <vt:lpstr>Office Theme</vt:lpstr>
      <vt:lpstr>WTWY  Street Team Placement Analysis</vt:lpstr>
      <vt:lpstr>Objective</vt:lpstr>
      <vt:lpstr>Methodology</vt:lpstr>
      <vt:lpstr>Methodology</vt:lpstr>
      <vt:lpstr>Busiest stations</vt:lpstr>
      <vt:lpstr>Commuter stations during the week</vt:lpstr>
      <vt:lpstr>Peak traffic at Penn Station – Tuesday &amp; Thursday</vt:lpstr>
      <vt:lpstr>Peak traffic at Grand Central – Tuesday &amp; Thursday</vt:lpstr>
      <vt:lpstr>Peak traffic at Time Square – Friday</vt:lpstr>
      <vt:lpstr>Highest income neighborhood in NYC</vt:lpstr>
      <vt:lpstr>Peak traffic at 86th Street – Wednesday</vt:lpstr>
      <vt:lpstr>Recommendations:</vt:lpstr>
      <vt:lpstr>Future work</vt:lpstr>
      <vt:lpstr>Thank you!  Questions?</vt:lpstr>
      <vt:lpstr>Busiest days by station</vt:lpstr>
      <vt:lpstr>Weekend traffic</vt:lpstr>
      <vt:lpstr>Traffic by day of week</vt:lpstr>
      <vt:lpstr>Highest income neighborhoods in NYC</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MTA Data Exploratory Analysis</dc:title>
  <dc:creator>Lauren Finkelstein</dc:creator>
  <cp:lastModifiedBy>Lauren Finkelstein</cp:lastModifiedBy>
  <cp:revision>36</cp:revision>
  <dcterms:created xsi:type="dcterms:W3CDTF">2019-04-04T01:41:48Z</dcterms:created>
  <dcterms:modified xsi:type="dcterms:W3CDTF">2019-04-05T06:22:20Z</dcterms:modified>
</cp:coreProperties>
</file>